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1" r:id="rId2"/>
    <p:sldId id="273" r:id="rId3"/>
    <p:sldId id="258" r:id="rId4"/>
    <p:sldId id="340" r:id="rId5"/>
    <p:sldId id="298" r:id="rId6"/>
    <p:sldId id="283" r:id="rId7"/>
    <p:sldId id="286" r:id="rId8"/>
    <p:sldId id="292" r:id="rId9"/>
    <p:sldId id="285" r:id="rId10"/>
    <p:sldId id="324" r:id="rId11"/>
    <p:sldId id="325" r:id="rId12"/>
    <p:sldId id="326" r:id="rId13"/>
    <p:sldId id="327" r:id="rId14"/>
    <p:sldId id="291" r:id="rId15"/>
    <p:sldId id="275" r:id="rId16"/>
    <p:sldId id="337" r:id="rId17"/>
    <p:sldId id="289" r:id="rId18"/>
    <p:sldId id="345" r:id="rId19"/>
    <p:sldId id="280" r:id="rId20"/>
    <p:sldId id="342" r:id="rId21"/>
    <p:sldId id="343" r:id="rId22"/>
    <p:sldId id="344" r:id="rId23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coll" initials="j" lastIdx="0" clrIdx="0">
    <p:extLst>
      <p:ext uri="{19B8F6BF-5375-455C-9EA6-DF929625EA0E}">
        <p15:presenceInfo xmlns:p15="http://schemas.microsoft.com/office/powerpoint/2012/main" userId="jco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A0"/>
    <a:srgbClr val="F8E0DE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b="1" dirty="0"/>
              <a:t>Llamadas </a:t>
            </a:r>
            <a:r>
              <a:rPr lang="es-ES" b="1" dirty="0" smtClean="0"/>
              <a:t>entrantes en el total de </a:t>
            </a:r>
            <a:r>
              <a:rPr lang="es-ES" b="1" dirty="0"/>
              <a:t>CS </a:t>
            </a:r>
          </a:p>
          <a:p>
            <a:pPr>
              <a:defRPr/>
            </a:pPr>
            <a:r>
              <a:rPr lang="es-ES" b="1" dirty="0"/>
              <a:t>en</a:t>
            </a:r>
            <a:r>
              <a:rPr lang="es-ES" b="1" baseline="0" dirty="0"/>
              <a:t> la semana 4/10/2021</a:t>
            </a:r>
            <a:endParaRPr lang="es-E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doughnutChart>
        <c:varyColors val="1"/>
        <c:ser>
          <c:idx val="0"/>
          <c:order val="0"/>
          <c:spPr>
            <a:solidFill>
              <a:srgbClr val="009DA0"/>
            </a:solidFill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95-4DBA-80D6-FFF7DC26E037}"/>
              </c:ext>
            </c:extLst>
          </c:dPt>
          <c:dPt>
            <c:idx val="1"/>
            <c:bubble3D val="0"/>
            <c:spPr>
              <a:solidFill>
                <a:srgbClr val="009D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95-4DBA-80D6-FFF7DC26E037}"/>
              </c:ext>
            </c:extLst>
          </c:dPt>
          <c:dLbls>
            <c:dLbl>
              <c:idx val="0"/>
              <c:layout>
                <c:manualLayout>
                  <c:x val="0.11666666666666667"/>
                  <c:y val="1.8518518518518517E-2"/>
                </c:manualLayout>
              </c:layout>
              <c:tx>
                <c:rich>
                  <a:bodyPr/>
                  <a:lstStyle/>
                  <a:p>
                    <a:fld id="{C3CCA8FD-A035-4D28-8101-E94971C08E0D}" type="VALUE">
                      <a:rPr lang="en-US" b="1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E95-4DBA-80D6-FFF7DC26E037}"/>
                </c:ext>
              </c:extLst>
            </c:dLbl>
            <c:dLbl>
              <c:idx val="1"/>
              <c:layout>
                <c:manualLayout>
                  <c:x val="-0.1500000000000000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95-4DBA-80D6-FFF7DC26E0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'[Datos Comparativa.xlsx]04_10_2021'!$A$9:$A$10</c:f>
              <c:strCache>
                <c:ptCount val="2"/>
                <c:pt idx="0">
                  <c:v>Perdidas</c:v>
                </c:pt>
                <c:pt idx="1">
                  <c:v>Atendidas</c:v>
                </c:pt>
              </c:strCache>
            </c:strRef>
          </c:cat>
          <c:val>
            <c:numRef>
              <c:f>'[Datos Comparativa.xlsx]04_10_2021'!$B$9:$B$10</c:f>
              <c:numCache>
                <c:formatCode>0.0%</c:formatCode>
                <c:ptCount val="2"/>
                <c:pt idx="0">
                  <c:v>0.44799493247755295</c:v>
                </c:pt>
                <c:pt idx="1">
                  <c:v>0.55200506752244705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95-4DBA-80D6-FFF7DC26E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b="1">
                <a:solidFill>
                  <a:schemeClr val="bg1">
                    <a:lumMod val="50000"/>
                  </a:schemeClr>
                </a:solidFill>
              </a:rPr>
              <a:t>Llamadas entrantes en 36 CS desde el funcionamiento de</a:t>
            </a:r>
            <a:r>
              <a:rPr lang="es-ES" b="1" baseline="0">
                <a:solidFill>
                  <a:schemeClr val="bg1">
                    <a:lumMod val="50000"/>
                  </a:schemeClr>
                </a:solidFill>
              </a:rPr>
              <a:t> nueva IVR / buzón</a:t>
            </a:r>
            <a:endParaRPr lang="es-ES" b="1">
              <a:solidFill>
                <a:schemeClr val="bg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dPt>
            <c:idx val="0"/>
            <c:bubble3D val="0"/>
            <c:spPr>
              <a:solidFill>
                <a:srgbClr val="009D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F6-42BD-921B-4B8EA49F6B2B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F6-42BD-921B-4B8EA49F6B2B}"/>
              </c:ext>
            </c:extLst>
          </c:dPt>
          <c:dLbls>
            <c:dLbl>
              <c:idx val="0"/>
              <c:layout>
                <c:manualLayout>
                  <c:x val="0.16111111111111112"/>
                  <c:y val="4.6296296296295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F6-42BD-921B-4B8EA49F6B2B}"/>
                </c:ext>
              </c:extLst>
            </c:dLbl>
            <c:dLbl>
              <c:idx val="1"/>
              <c:layout>
                <c:manualLayout>
                  <c:x val="-0.11388888888888894"/>
                  <c:y val="-5.0925925925925881E-2"/>
                </c:manualLayout>
              </c:layout>
              <c:tx>
                <c:rich>
                  <a:bodyPr/>
                  <a:lstStyle/>
                  <a:p>
                    <a:fld id="{68FD60BA-B026-4735-9CFE-91547D60EA58}" type="VALUE">
                      <a:rPr lang="en-US" b="1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5F6-42BD-921B-4B8EA49F6B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'[C_DatosTotal_36 Centros.xlsx]Formatos finales'!$P$29:$P$30</c:f>
              <c:strCache>
                <c:ptCount val="2"/>
                <c:pt idx="0">
                  <c:v>Atendidas</c:v>
                </c:pt>
                <c:pt idx="1">
                  <c:v>Perdidas (Abandonadas o pendientes)</c:v>
                </c:pt>
              </c:strCache>
            </c:strRef>
          </c:cat>
          <c:val>
            <c:numRef>
              <c:f>'[C_DatosTotal_36 Centros.xlsx]Formatos finales'!$Q$29:$Q$30</c:f>
              <c:numCache>
                <c:formatCode>0.0%</c:formatCode>
                <c:ptCount val="2"/>
                <c:pt idx="0">
                  <c:v>0.93899999999999995</c:v>
                </c:pt>
                <c:pt idx="1">
                  <c:v>6.0999999999999999E-2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F6-42BD-921B-4B8EA49F6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Comparación de la atención telefónica según</a:t>
            </a:r>
            <a:r>
              <a:rPr lang="es-ES" baseline="0"/>
              <a:t> tipología de Centros de Salud</a:t>
            </a:r>
            <a:endParaRPr lang="es-E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'Urbano rural'!$J$28</c:f>
              <c:strCache>
                <c:ptCount val="1"/>
                <c:pt idx="0">
                  <c:v>CS Rurales (5 CS lista &gt;50%)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'Urbano rural'!$K$27:$N$27</c:f>
              <c:strCache>
                <c:ptCount val="4"/>
                <c:pt idx="0">
                  <c:v>Llamadas atendidas autocita y Call Center</c:v>
                </c:pt>
                <c:pt idx="1">
                  <c:v>Atendidas CS</c:v>
                </c:pt>
                <c:pt idx="2">
                  <c:v> Buzón o CMB</c:v>
                </c:pt>
                <c:pt idx="3">
                  <c:v>Abandonadas </c:v>
                </c:pt>
              </c:strCache>
            </c:strRef>
          </c:cat>
          <c:val>
            <c:numRef>
              <c:f>'Urbano rural'!$K$28:$N$28</c:f>
              <c:numCache>
                <c:formatCode>0.0%</c:formatCode>
                <c:ptCount val="4"/>
                <c:pt idx="0">
                  <c:v>0.26900000000000002</c:v>
                </c:pt>
                <c:pt idx="1">
                  <c:v>0.53</c:v>
                </c:pt>
                <c:pt idx="2">
                  <c:v>8.7999999999999995E-2</c:v>
                </c:pt>
                <c:pt idx="3">
                  <c:v>0.113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BE-42B7-913A-A7BE638A4AD3}"/>
            </c:ext>
          </c:extLst>
        </c:ser>
        <c:ser>
          <c:idx val="1"/>
          <c:order val="1"/>
          <c:tx>
            <c:strRef>
              <c:f>'Urbano rural'!$J$29</c:f>
              <c:strCache>
                <c:ptCount val="1"/>
                <c:pt idx="0">
                  <c:v>CS Urbanos (30 CS)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'Urbano rural'!$K$27:$N$27</c:f>
              <c:strCache>
                <c:ptCount val="4"/>
                <c:pt idx="0">
                  <c:v>Llamadas atendidas autocita y Call Center</c:v>
                </c:pt>
                <c:pt idx="1">
                  <c:v>Atendidas CS</c:v>
                </c:pt>
                <c:pt idx="2">
                  <c:v> Buzón o CMB</c:v>
                </c:pt>
                <c:pt idx="3">
                  <c:v>Abandonadas </c:v>
                </c:pt>
              </c:strCache>
            </c:strRef>
          </c:cat>
          <c:val>
            <c:numRef>
              <c:f>'Urbano rural'!$K$29:$N$29</c:f>
              <c:numCache>
                <c:formatCode>0.0%</c:formatCode>
                <c:ptCount val="4"/>
                <c:pt idx="0">
                  <c:v>0.33600000000000002</c:v>
                </c:pt>
                <c:pt idx="1">
                  <c:v>0.47499999999999998</c:v>
                </c:pt>
                <c:pt idx="2">
                  <c:v>0.151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BE-42B7-913A-A7BE638A4A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717711"/>
        <c:axId val="40723951"/>
      </c:barChart>
      <c:catAx>
        <c:axId val="40717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0723951"/>
        <c:crosses val="autoZero"/>
        <c:auto val="1"/>
        <c:lblAlgn val="ctr"/>
        <c:lblOffset val="100"/>
        <c:noMultiLvlLbl val="0"/>
      </c:catAx>
      <c:valAx>
        <c:axId val="40723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0717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4C9F82-3F8B-4003-868E-954312D892B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0DE8FF7-708F-4F88-BF29-C9647033ED2B}">
      <dgm:prSet phldrT="[Texto]" custT="1"/>
      <dgm:spPr>
        <a:solidFill>
          <a:schemeClr val="bg1">
            <a:lumMod val="6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s-ES" sz="2800" dirty="0" smtClean="0"/>
            <a:t>Propuestas tecnológicas</a:t>
          </a:r>
          <a:endParaRPr lang="es-ES" sz="2800" dirty="0"/>
        </a:p>
      </dgm:t>
    </dgm:pt>
    <dgm:pt modelId="{D1046731-41E0-4168-9497-5212A24EA106}" type="parTrans" cxnId="{659E8ECD-E300-4C89-913C-C582DBA157BF}">
      <dgm:prSet/>
      <dgm:spPr/>
      <dgm:t>
        <a:bodyPr/>
        <a:lstStyle/>
        <a:p>
          <a:endParaRPr lang="es-ES"/>
        </a:p>
      </dgm:t>
    </dgm:pt>
    <dgm:pt modelId="{8277A906-6560-4C12-A9D7-C14B30002012}" type="sibTrans" cxnId="{659E8ECD-E300-4C89-913C-C582DBA157BF}">
      <dgm:prSet/>
      <dgm:spPr/>
      <dgm:t>
        <a:bodyPr/>
        <a:lstStyle/>
        <a:p>
          <a:endParaRPr lang="es-ES"/>
        </a:p>
      </dgm:t>
    </dgm:pt>
    <dgm:pt modelId="{D26AB92C-221F-4A6E-A8E4-AC0789EA06BA}">
      <dgm:prSet phldrT="[Texto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r>
            <a:rPr lang="es-ES" sz="2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Modificar la IVR</a:t>
          </a:r>
          <a:r>
            <a:rPr lang="es-ES" sz="2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, o textos de locución, de Salud Informa</a:t>
          </a:r>
          <a:endParaRPr lang="es-ES" sz="22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9505E601-E51F-48E2-83DC-71A4DA3BD005}" type="parTrans" cxnId="{6BF9C7C5-D9C5-4C19-BC55-23B71B2EE624}">
      <dgm:prSet/>
      <dgm:spPr/>
      <dgm:t>
        <a:bodyPr/>
        <a:lstStyle/>
        <a:p>
          <a:endParaRPr lang="es-ES"/>
        </a:p>
      </dgm:t>
    </dgm:pt>
    <dgm:pt modelId="{7463C74C-CA4D-4995-BF14-B7A12D88549A}" type="sibTrans" cxnId="{6BF9C7C5-D9C5-4C19-BC55-23B71B2EE624}">
      <dgm:prSet/>
      <dgm:spPr/>
      <dgm:t>
        <a:bodyPr/>
        <a:lstStyle/>
        <a:p>
          <a:endParaRPr lang="es-ES"/>
        </a:p>
      </dgm:t>
    </dgm:pt>
    <dgm:pt modelId="{5CB699D2-696F-4092-ACC7-18A396507D80}">
      <dgm:prSet phldrT="[Texto]" custT="1"/>
      <dgm:spPr>
        <a:solidFill>
          <a:schemeClr val="bg1">
            <a:lumMod val="6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s-ES" sz="2800" dirty="0" smtClean="0"/>
            <a:t>Propuestas organizativas</a:t>
          </a:r>
          <a:endParaRPr lang="es-ES" sz="2800" dirty="0"/>
        </a:p>
      </dgm:t>
    </dgm:pt>
    <dgm:pt modelId="{915403EB-8DA7-4B74-AB46-A74731AA1AB7}" type="parTrans" cxnId="{78D7A8BF-F0C3-4E58-8FF2-930A0302788A}">
      <dgm:prSet/>
      <dgm:spPr/>
      <dgm:t>
        <a:bodyPr/>
        <a:lstStyle/>
        <a:p>
          <a:endParaRPr lang="es-ES"/>
        </a:p>
      </dgm:t>
    </dgm:pt>
    <dgm:pt modelId="{8CCABC96-52F1-4B76-9F10-E4EE7E0F8577}" type="sibTrans" cxnId="{78D7A8BF-F0C3-4E58-8FF2-930A0302788A}">
      <dgm:prSet/>
      <dgm:spPr/>
      <dgm:t>
        <a:bodyPr/>
        <a:lstStyle/>
        <a:p>
          <a:endParaRPr lang="es-ES"/>
        </a:p>
      </dgm:t>
    </dgm:pt>
    <dgm:pt modelId="{3205B026-ED10-4928-9B4C-7652E6DDF33B}">
      <dgm:prSet phldrT="[Texto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r>
            <a:rPr lang="es-ES" sz="2200" baseline="0" dirty="0" smtClean="0"/>
            <a:t>Actuar en los </a:t>
          </a:r>
          <a:r>
            <a:rPr lang="es-ES" sz="2200" b="1" baseline="0" dirty="0" smtClean="0"/>
            <a:t>Centros de Salud de lista de 17 </a:t>
          </a:r>
          <a:r>
            <a:rPr lang="es-ES" sz="2200" baseline="0" dirty="0" smtClean="0"/>
            <a:t>(&gt;50% llamadas perdidas) en que sea posible </a:t>
          </a:r>
          <a:endParaRPr lang="es-ES" sz="2200" dirty="0"/>
        </a:p>
      </dgm:t>
    </dgm:pt>
    <dgm:pt modelId="{909ADD75-6426-4269-BD0C-9A43565EA20D}" type="parTrans" cxnId="{DE4B7FFD-290B-4BDC-804C-383B3FDE1DBE}">
      <dgm:prSet/>
      <dgm:spPr/>
      <dgm:t>
        <a:bodyPr/>
        <a:lstStyle/>
        <a:p>
          <a:endParaRPr lang="es-ES"/>
        </a:p>
      </dgm:t>
    </dgm:pt>
    <dgm:pt modelId="{14FC645F-CF94-4D7C-B160-ED91345612B8}" type="sibTrans" cxnId="{DE4B7FFD-290B-4BDC-804C-383B3FDE1DBE}">
      <dgm:prSet/>
      <dgm:spPr/>
      <dgm:t>
        <a:bodyPr/>
        <a:lstStyle/>
        <a:p>
          <a:endParaRPr lang="es-ES"/>
        </a:p>
      </dgm:t>
    </dgm:pt>
    <dgm:pt modelId="{0CCBB3DE-6B4C-414D-865F-14E3FB6E5621}">
      <dgm:prSet phldrT="[Texto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r>
            <a:rPr lang="es-ES" sz="2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Incluir la información sobre esperas</a:t>
          </a:r>
          <a:endParaRPr lang="es-ES" sz="22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5B2C5B5B-5947-4AB7-972A-36220D0CFD04}" type="parTrans" cxnId="{0FF3C832-F0CB-4725-B1BE-16288B1A2066}">
      <dgm:prSet/>
      <dgm:spPr/>
      <dgm:t>
        <a:bodyPr/>
        <a:lstStyle/>
        <a:p>
          <a:endParaRPr lang="es-ES"/>
        </a:p>
      </dgm:t>
    </dgm:pt>
    <dgm:pt modelId="{8E7AE924-9B24-4C89-99A0-94B4B03AA565}" type="sibTrans" cxnId="{0FF3C832-F0CB-4725-B1BE-16288B1A2066}">
      <dgm:prSet/>
      <dgm:spPr/>
      <dgm:t>
        <a:bodyPr/>
        <a:lstStyle/>
        <a:p>
          <a:endParaRPr lang="es-ES"/>
        </a:p>
      </dgm:t>
    </dgm:pt>
    <dgm:pt modelId="{71667F96-7AFA-4016-BCE0-A98FB49584CC}">
      <dgm:prSet phldrT="[Texto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r>
            <a:rPr lang="es-ES" sz="2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Generar un </a:t>
          </a:r>
          <a:r>
            <a:rPr lang="es-ES" sz="2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sistema de información para la gestión </a:t>
          </a:r>
          <a:r>
            <a:rPr lang="es-ES" sz="2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de la atención telefónica</a:t>
          </a:r>
          <a:endParaRPr lang="es-ES" sz="22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0B725AED-CB74-4C37-B4B7-CBBBC863BFDD}" type="parTrans" cxnId="{B1236CC7-71C2-4CDB-B7BE-12B10FFCB23A}">
      <dgm:prSet/>
      <dgm:spPr/>
      <dgm:t>
        <a:bodyPr/>
        <a:lstStyle/>
        <a:p>
          <a:endParaRPr lang="es-ES"/>
        </a:p>
      </dgm:t>
    </dgm:pt>
    <dgm:pt modelId="{21E614E2-3A80-40B4-9328-DD4729B74B73}" type="sibTrans" cxnId="{B1236CC7-71C2-4CDB-B7BE-12B10FFCB23A}">
      <dgm:prSet/>
      <dgm:spPr/>
      <dgm:t>
        <a:bodyPr/>
        <a:lstStyle/>
        <a:p>
          <a:endParaRPr lang="es-ES"/>
        </a:p>
      </dgm:t>
    </dgm:pt>
    <dgm:pt modelId="{05FD4524-EBD4-4525-A58C-8163B2269DBB}">
      <dgm:prSet phldrT="[Texto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r>
            <a:rPr lang="es-ES" sz="2200" b="1" baseline="0" dirty="0" smtClean="0"/>
            <a:t>Priorizar atención telefónica </a:t>
          </a:r>
          <a:r>
            <a:rPr lang="es-ES" sz="2200" baseline="0" dirty="0" smtClean="0"/>
            <a:t>(</a:t>
          </a:r>
          <a:r>
            <a:rPr lang="es-ES" sz="2200" baseline="0" dirty="0" err="1" smtClean="0"/>
            <a:t>Vrs</a:t>
          </a:r>
          <a:r>
            <a:rPr lang="es-ES" sz="2200" baseline="0" dirty="0" smtClean="0"/>
            <a:t>. presencial) y considerar las diferencias </a:t>
          </a:r>
          <a:r>
            <a:rPr lang="es-ES" sz="2200" b="0" baseline="0" dirty="0" smtClean="0"/>
            <a:t>por </a:t>
          </a:r>
          <a:r>
            <a:rPr lang="es-ES" sz="2200" b="1" baseline="0" dirty="0" smtClean="0"/>
            <a:t>tramos horarios</a:t>
          </a:r>
          <a:endParaRPr lang="es-ES" sz="2200" dirty="0"/>
        </a:p>
      </dgm:t>
    </dgm:pt>
    <dgm:pt modelId="{7B1EC5D5-F459-4B00-B18F-4EA7D4687EA2}" type="parTrans" cxnId="{B790CB4F-B3E5-4C63-816B-0D9C25E51776}">
      <dgm:prSet/>
      <dgm:spPr/>
      <dgm:t>
        <a:bodyPr/>
        <a:lstStyle/>
        <a:p>
          <a:endParaRPr lang="es-ES"/>
        </a:p>
      </dgm:t>
    </dgm:pt>
    <dgm:pt modelId="{895283F8-A34F-4973-BC46-6A8B10F79567}" type="sibTrans" cxnId="{B790CB4F-B3E5-4C63-816B-0D9C25E51776}">
      <dgm:prSet/>
      <dgm:spPr/>
      <dgm:t>
        <a:bodyPr/>
        <a:lstStyle/>
        <a:p>
          <a:endParaRPr lang="es-ES"/>
        </a:p>
      </dgm:t>
    </dgm:pt>
    <dgm:pt modelId="{2F2DEFA6-94D7-4DF7-AA5D-696F6AA6B5BF}">
      <dgm:prSet phldrT="[Texto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r>
            <a:rPr lang="es-ES" sz="2200" baseline="0" dirty="0" smtClean="0"/>
            <a:t>Adecuar el </a:t>
          </a:r>
          <a:r>
            <a:rPr lang="es-ES" sz="2200" b="1" baseline="0" dirty="0" smtClean="0"/>
            <a:t>programa de citas </a:t>
          </a:r>
          <a:r>
            <a:rPr lang="es-ES" sz="2200" baseline="0" dirty="0" smtClean="0"/>
            <a:t>para permitir crear agendas administrativas</a:t>
          </a:r>
          <a:endParaRPr lang="es-ES" sz="2200" dirty="0"/>
        </a:p>
      </dgm:t>
    </dgm:pt>
    <dgm:pt modelId="{8455E38E-6C49-41E3-8E92-7A31CF180CFC}" type="parTrans" cxnId="{F47E5D5C-C056-4EA6-8DB6-0B0CDCBEF3CD}">
      <dgm:prSet/>
      <dgm:spPr/>
      <dgm:t>
        <a:bodyPr/>
        <a:lstStyle/>
        <a:p>
          <a:endParaRPr lang="es-ES"/>
        </a:p>
      </dgm:t>
    </dgm:pt>
    <dgm:pt modelId="{81046891-BC7A-4103-B10C-ED17B500A92F}" type="sibTrans" cxnId="{F47E5D5C-C056-4EA6-8DB6-0B0CDCBEF3CD}">
      <dgm:prSet/>
      <dgm:spPr/>
      <dgm:t>
        <a:bodyPr/>
        <a:lstStyle/>
        <a:p>
          <a:endParaRPr lang="es-ES"/>
        </a:p>
      </dgm:t>
    </dgm:pt>
    <dgm:pt modelId="{E30568AE-B6BB-482C-9705-D728AEDFD412}">
      <dgm:prSet phldrT="[Texto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r>
            <a:rPr lang="es-ES" sz="2200" baseline="0" dirty="0" smtClean="0"/>
            <a:t>Diseñar un plan formativo</a:t>
          </a:r>
          <a:endParaRPr lang="es-ES" sz="2200" dirty="0"/>
        </a:p>
      </dgm:t>
    </dgm:pt>
    <dgm:pt modelId="{F62C2EC7-83D6-4B73-A35F-4508D1D1C25B}" type="parTrans" cxnId="{14A75C0F-2010-4215-B174-97A07142EAE1}">
      <dgm:prSet/>
      <dgm:spPr/>
      <dgm:t>
        <a:bodyPr/>
        <a:lstStyle/>
        <a:p>
          <a:endParaRPr lang="es-ES"/>
        </a:p>
      </dgm:t>
    </dgm:pt>
    <dgm:pt modelId="{246A1D32-D99A-4697-BA0A-C8BC66AF37D9}" type="sibTrans" cxnId="{14A75C0F-2010-4215-B174-97A07142EAE1}">
      <dgm:prSet/>
      <dgm:spPr/>
      <dgm:t>
        <a:bodyPr/>
        <a:lstStyle/>
        <a:p>
          <a:endParaRPr lang="es-ES"/>
        </a:p>
      </dgm:t>
    </dgm:pt>
    <dgm:pt modelId="{84048078-F494-47F4-8373-F3D906575EBB}">
      <dgm:prSet phldrT="[Texto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r>
            <a:rPr lang="es-ES" sz="2200" baseline="0" dirty="0" smtClean="0"/>
            <a:t>Publicar </a:t>
          </a:r>
          <a:r>
            <a:rPr lang="es-ES" sz="2200" b="1" baseline="0" dirty="0" smtClean="0"/>
            <a:t>máxima oferta en autoservicio</a:t>
          </a:r>
          <a:endParaRPr lang="es-ES" sz="2200" dirty="0"/>
        </a:p>
      </dgm:t>
    </dgm:pt>
    <dgm:pt modelId="{B8D15588-289F-4AD1-98F3-727DCDFF00BB}" type="parTrans" cxnId="{B188CE35-DCEE-4308-A85A-72E2ABA12A75}">
      <dgm:prSet/>
      <dgm:spPr/>
      <dgm:t>
        <a:bodyPr/>
        <a:lstStyle/>
        <a:p>
          <a:endParaRPr lang="es-ES"/>
        </a:p>
      </dgm:t>
    </dgm:pt>
    <dgm:pt modelId="{ECB80A9C-C04B-41FD-A0E3-34C9E1A255C3}" type="sibTrans" cxnId="{B188CE35-DCEE-4308-A85A-72E2ABA12A75}">
      <dgm:prSet/>
      <dgm:spPr/>
      <dgm:t>
        <a:bodyPr/>
        <a:lstStyle/>
        <a:p>
          <a:endParaRPr lang="es-ES"/>
        </a:p>
      </dgm:t>
    </dgm:pt>
    <dgm:pt modelId="{769B1C96-5B00-43B1-8F2A-5056F76C3EBD}">
      <dgm:prSet phldrT="[Texto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r>
            <a:rPr lang="es-ES" sz="2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Incorporación del </a:t>
          </a:r>
          <a:r>
            <a:rPr lang="es-ES" sz="2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buzón </a:t>
          </a:r>
          <a:r>
            <a:rPr lang="es-ES" sz="2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de voz </a:t>
          </a:r>
          <a:endParaRPr lang="es-ES" sz="22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0BB444E2-D40E-476E-9A0D-30FDDB2AE915}" type="parTrans" cxnId="{D5B5D79D-654D-43C4-8935-12397FB46F51}">
      <dgm:prSet/>
      <dgm:spPr/>
      <dgm:t>
        <a:bodyPr/>
        <a:lstStyle/>
        <a:p>
          <a:endParaRPr lang="es-ES"/>
        </a:p>
      </dgm:t>
    </dgm:pt>
    <dgm:pt modelId="{706797EB-7D27-4424-9F30-F30DF80A703C}" type="sibTrans" cxnId="{D5B5D79D-654D-43C4-8935-12397FB46F51}">
      <dgm:prSet/>
      <dgm:spPr/>
      <dgm:t>
        <a:bodyPr/>
        <a:lstStyle/>
        <a:p>
          <a:endParaRPr lang="es-ES"/>
        </a:p>
      </dgm:t>
    </dgm:pt>
    <dgm:pt modelId="{EBD167EA-BC9F-4E8C-8912-57DEE4A937B8}" type="pres">
      <dgm:prSet presAssocID="{514C9F82-3F8B-4003-868E-954312D892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80C9122-1E23-4842-98AB-26607B34CE63}" type="pres">
      <dgm:prSet presAssocID="{D0DE8FF7-708F-4F88-BF29-C9647033ED2B}" presName="composite" presStyleCnt="0"/>
      <dgm:spPr/>
    </dgm:pt>
    <dgm:pt modelId="{10E23DDB-8C78-44D5-96A9-ECBDDE8D537D}" type="pres">
      <dgm:prSet presAssocID="{D0DE8FF7-708F-4F88-BF29-C9647033ED2B}" presName="parTx" presStyleLbl="alignNode1" presStyleIdx="0" presStyleCnt="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0509F5-2D92-4C96-864C-B385EBFBF1AE}" type="pres">
      <dgm:prSet presAssocID="{D0DE8FF7-708F-4F88-BF29-C9647033ED2B}" presName="desTx" presStyleLbl="alignAccFollowNode1" presStyleIdx="0" presStyleCnt="2" custScale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E4D99F-ED1E-42CB-B2D1-53B3A586F85D}" type="pres">
      <dgm:prSet presAssocID="{8277A906-6560-4C12-A9D7-C14B30002012}" presName="space" presStyleCnt="0"/>
      <dgm:spPr/>
    </dgm:pt>
    <dgm:pt modelId="{FDB62FFF-FB2E-42EE-AE8D-435F5616B914}" type="pres">
      <dgm:prSet presAssocID="{5CB699D2-696F-4092-ACC7-18A396507D80}" presName="composite" presStyleCnt="0"/>
      <dgm:spPr/>
    </dgm:pt>
    <dgm:pt modelId="{36E46040-16EA-4808-BD52-6573B56C4483}" type="pres">
      <dgm:prSet presAssocID="{5CB699D2-696F-4092-ACC7-18A396507D8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76D74B-9EA9-4C31-BD32-F09A020CA5BF}" type="pres">
      <dgm:prSet presAssocID="{5CB699D2-696F-4092-ACC7-18A396507D8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694448A-E7DE-4D45-8012-C89084958086}" type="presOf" srcId="{769B1C96-5B00-43B1-8F2A-5056F76C3EBD}" destId="{720509F5-2D92-4C96-864C-B385EBFBF1AE}" srcOrd="0" destOrd="1" presId="urn:microsoft.com/office/officeart/2005/8/layout/hList1"/>
    <dgm:cxn modelId="{659E8ECD-E300-4C89-913C-C582DBA157BF}" srcId="{514C9F82-3F8B-4003-868E-954312D892B2}" destId="{D0DE8FF7-708F-4F88-BF29-C9647033ED2B}" srcOrd="0" destOrd="0" parTransId="{D1046731-41E0-4168-9497-5212A24EA106}" sibTransId="{8277A906-6560-4C12-A9D7-C14B30002012}"/>
    <dgm:cxn modelId="{304DC786-01CC-44EC-B3F2-E78186DE60B1}" type="presOf" srcId="{514C9F82-3F8B-4003-868E-954312D892B2}" destId="{EBD167EA-BC9F-4E8C-8912-57DEE4A937B8}" srcOrd="0" destOrd="0" presId="urn:microsoft.com/office/officeart/2005/8/layout/hList1"/>
    <dgm:cxn modelId="{F47E5D5C-C056-4EA6-8DB6-0B0CDCBEF3CD}" srcId="{5CB699D2-696F-4092-ACC7-18A396507D80}" destId="{2F2DEFA6-94D7-4DF7-AA5D-696F6AA6B5BF}" srcOrd="3" destOrd="0" parTransId="{8455E38E-6C49-41E3-8E92-7A31CF180CFC}" sibTransId="{81046891-BC7A-4103-B10C-ED17B500A92F}"/>
    <dgm:cxn modelId="{B8F76B67-0B43-4EE4-AADE-D30B4C7B63AB}" type="presOf" srcId="{3205B026-ED10-4928-9B4C-7652E6DDF33B}" destId="{4A76D74B-9EA9-4C31-BD32-F09A020CA5BF}" srcOrd="0" destOrd="0" presId="urn:microsoft.com/office/officeart/2005/8/layout/hList1"/>
    <dgm:cxn modelId="{83CFA559-1C85-4FFD-BE85-C74ACCC67562}" type="presOf" srcId="{0CCBB3DE-6B4C-414D-865F-14E3FB6E5621}" destId="{720509F5-2D92-4C96-864C-B385EBFBF1AE}" srcOrd="0" destOrd="2" presId="urn:microsoft.com/office/officeart/2005/8/layout/hList1"/>
    <dgm:cxn modelId="{78D7A8BF-F0C3-4E58-8FF2-930A0302788A}" srcId="{514C9F82-3F8B-4003-868E-954312D892B2}" destId="{5CB699D2-696F-4092-ACC7-18A396507D80}" srcOrd="1" destOrd="0" parTransId="{915403EB-8DA7-4B74-AB46-A74731AA1AB7}" sibTransId="{8CCABC96-52F1-4B76-9F10-E4EE7E0F8577}"/>
    <dgm:cxn modelId="{9D8F349F-34C6-42E2-A563-3BB0121C9356}" type="presOf" srcId="{5CB699D2-696F-4092-ACC7-18A396507D80}" destId="{36E46040-16EA-4808-BD52-6573B56C4483}" srcOrd="0" destOrd="0" presId="urn:microsoft.com/office/officeart/2005/8/layout/hList1"/>
    <dgm:cxn modelId="{B188CE35-DCEE-4308-A85A-72E2ABA12A75}" srcId="{5CB699D2-696F-4092-ACC7-18A396507D80}" destId="{84048078-F494-47F4-8373-F3D906575EBB}" srcOrd="2" destOrd="0" parTransId="{B8D15588-289F-4AD1-98F3-727DCDFF00BB}" sibTransId="{ECB80A9C-C04B-41FD-A0E3-34C9E1A255C3}"/>
    <dgm:cxn modelId="{2A135DAA-5723-4BA6-B02D-0E794232811C}" type="presOf" srcId="{05FD4524-EBD4-4525-A58C-8163B2269DBB}" destId="{4A76D74B-9EA9-4C31-BD32-F09A020CA5BF}" srcOrd="0" destOrd="1" presId="urn:microsoft.com/office/officeart/2005/8/layout/hList1"/>
    <dgm:cxn modelId="{285744B0-A8D7-4D10-B4E7-B95B567A3498}" type="presOf" srcId="{D26AB92C-221F-4A6E-A8E4-AC0789EA06BA}" destId="{720509F5-2D92-4C96-864C-B385EBFBF1AE}" srcOrd="0" destOrd="0" presId="urn:microsoft.com/office/officeart/2005/8/layout/hList1"/>
    <dgm:cxn modelId="{6BF9C7C5-D9C5-4C19-BC55-23B71B2EE624}" srcId="{D0DE8FF7-708F-4F88-BF29-C9647033ED2B}" destId="{D26AB92C-221F-4A6E-A8E4-AC0789EA06BA}" srcOrd="0" destOrd="0" parTransId="{9505E601-E51F-48E2-83DC-71A4DA3BD005}" sibTransId="{7463C74C-CA4D-4995-BF14-B7A12D88549A}"/>
    <dgm:cxn modelId="{DE4B7FFD-290B-4BDC-804C-383B3FDE1DBE}" srcId="{5CB699D2-696F-4092-ACC7-18A396507D80}" destId="{3205B026-ED10-4928-9B4C-7652E6DDF33B}" srcOrd="0" destOrd="0" parTransId="{909ADD75-6426-4269-BD0C-9A43565EA20D}" sibTransId="{14FC645F-CF94-4D7C-B160-ED91345612B8}"/>
    <dgm:cxn modelId="{0FF3C832-F0CB-4725-B1BE-16288B1A2066}" srcId="{D0DE8FF7-708F-4F88-BF29-C9647033ED2B}" destId="{0CCBB3DE-6B4C-414D-865F-14E3FB6E5621}" srcOrd="2" destOrd="0" parTransId="{5B2C5B5B-5947-4AB7-972A-36220D0CFD04}" sibTransId="{8E7AE924-9B24-4C89-99A0-94B4B03AA565}"/>
    <dgm:cxn modelId="{7370F150-564D-47A9-AA15-B18EF0A4AAE8}" type="presOf" srcId="{2F2DEFA6-94D7-4DF7-AA5D-696F6AA6B5BF}" destId="{4A76D74B-9EA9-4C31-BD32-F09A020CA5BF}" srcOrd="0" destOrd="3" presId="urn:microsoft.com/office/officeart/2005/8/layout/hList1"/>
    <dgm:cxn modelId="{98FA220F-976B-4321-AB27-20658167672F}" type="presOf" srcId="{D0DE8FF7-708F-4F88-BF29-C9647033ED2B}" destId="{10E23DDB-8C78-44D5-96A9-ECBDDE8D537D}" srcOrd="0" destOrd="0" presId="urn:microsoft.com/office/officeart/2005/8/layout/hList1"/>
    <dgm:cxn modelId="{B790CB4F-B3E5-4C63-816B-0D9C25E51776}" srcId="{5CB699D2-696F-4092-ACC7-18A396507D80}" destId="{05FD4524-EBD4-4525-A58C-8163B2269DBB}" srcOrd="1" destOrd="0" parTransId="{7B1EC5D5-F459-4B00-B18F-4EA7D4687EA2}" sibTransId="{895283F8-A34F-4973-BC46-6A8B10F79567}"/>
    <dgm:cxn modelId="{44308E18-C651-4A78-9ED4-8EB042136BCC}" type="presOf" srcId="{71667F96-7AFA-4016-BCE0-A98FB49584CC}" destId="{720509F5-2D92-4C96-864C-B385EBFBF1AE}" srcOrd="0" destOrd="3" presId="urn:microsoft.com/office/officeart/2005/8/layout/hList1"/>
    <dgm:cxn modelId="{A4BFA6E3-17A3-4EDA-BDF0-3B6BB4B5DA6A}" type="presOf" srcId="{84048078-F494-47F4-8373-F3D906575EBB}" destId="{4A76D74B-9EA9-4C31-BD32-F09A020CA5BF}" srcOrd="0" destOrd="2" presId="urn:microsoft.com/office/officeart/2005/8/layout/hList1"/>
    <dgm:cxn modelId="{D5B5D79D-654D-43C4-8935-12397FB46F51}" srcId="{D0DE8FF7-708F-4F88-BF29-C9647033ED2B}" destId="{769B1C96-5B00-43B1-8F2A-5056F76C3EBD}" srcOrd="1" destOrd="0" parTransId="{0BB444E2-D40E-476E-9A0D-30FDDB2AE915}" sibTransId="{706797EB-7D27-4424-9F30-F30DF80A703C}"/>
    <dgm:cxn modelId="{14A75C0F-2010-4215-B174-97A07142EAE1}" srcId="{5CB699D2-696F-4092-ACC7-18A396507D80}" destId="{E30568AE-B6BB-482C-9705-D728AEDFD412}" srcOrd="4" destOrd="0" parTransId="{F62C2EC7-83D6-4B73-A35F-4508D1D1C25B}" sibTransId="{246A1D32-D99A-4697-BA0A-C8BC66AF37D9}"/>
    <dgm:cxn modelId="{252DB1D1-0E43-43FB-BB04-82ECCECE0042}" type="presOf" srcId="{E30568AE-B6BB-482C-9705-D728AEDFD412}" destId="{4A76D74B-9EA9-4C31-BD32-F09A020CA5BF}" srcOrd="0" destOrd="4" presId="urn:microsoft.com/office/officeart/2005/8/layout/hList1"/>
    <dgm:cxn modelId="{B1236CC7-71C2-4CDB-B7BE-12B10FFCB23A}" srcId="{D0DE8FF7-708F-4F88-BF29-C9647033ED2B}" destId="{71667F96-7AFA-4016-BCE0-A98FB49584CC}" srcOrd="3" destOrd="0" parTransId="{0B725AED-CB74-4C37-B4B7-CBBBC863BFDD}" sibTransId="{21E614E2-3A80-40B4-9328-DD4729B74B73}"/>
    <dgm:cxn modelId="{4FD50023-D987-461E-AD1A-B26090637C69}" type="presParOf" srcId="{EBD167EA-BC9F-4E8C-8912-57DEE4A937B8}" destId="{980C9122-1E23-4842-98AB-26607B34CE63}" srcOrd="0" destOrd="0" presId="urn:microsoft.com/office/officeart/2005/8/layout/hList1"/>
    <dgm:cxn modelId="{954F4E8D-60B6-4575-B4C2-5CF99206224B}" type="presParOf" srcId="{980C9122-1E23-4842-98AB-26607B34CE63}" destId="{10E23DDB-8C78-44D5-96A9-ECBDDE8D537D}" srcOrd="0" destOrd="0" presId="urn:microsoft.com/office/officeart/2005/8/layout/hList1"/>
    <dgm:cxn modelId="{43F43A79-1757-44CF-ADA6-7AFDB9F1DF14}" type="presParOf" srcId="{980C9122-1E23-4842-98AB-26607B34CE63}" destId="{720509F5-2D92-4C96-864C-B385EBFBF1AE}" srcOrd="1" destOrd="0" presId="urn:microsoft.com/office/officeart/2005/8/layout/hList1"/>
    <dgm:cxn modelId="{C47A86E3-D190-4771-8200-7614673D21EC}" type="presParOf" srcId="{EBD167EA-BC9F-4E8C-8912-57DEE4A937B8}" destId="{FCE4D99F-ED1E-42CB-B2D1-53B3A586F85D}" srcOrd="1" destOrd="0" presId="urn:microsoft.com/office/officeart/2005/8/layout/hList1"/>
    <dgm:cxn modelId="{84A83520-727B-432A-9D49-E0CEF7DBA231}" type="presParOf" srcId="{EBD167EA-BC9F-4E8C-8912-57DEE4A937B8}" destId="{FDB62FFF-FB2E-42EE-AE8D-435F5616B914}" srcOrd="2" destOrd="0" presId="urn:microsoft.com/office/officeart/2005/8/layout/hList1"/>
    <dgm:cxn modelId="{BCC444DD-735A-49A8-86A3-D7915A14E852}" type="presParOf" srcId="{FDB62FFF-FB2E-42EE-AE8D-435F5616B914}" destId="{36E46040-16EA-4808-BD52-6573B56C4483}" srcOrd="0" destOrd="0" presId="urn:microsoft.com/office/officeart/2005/8/layout/hList1"/>
    <dgm:cxn modelId="{4FD76CD0-8D9F-4B2B-85BB-D373A513E312}" type="presParOf" srcId="{FDB62FFF-FB2E-42EE-AE8D-435F5616B914}" destId="{4A76D74B-9EA9-4C31-BD32-F09A020CA5BF}" srcOrd="1" destOrd="0" presId="urn:microsoft.com/office/officeart/2005/8/layout/hList1"/>
  </dgm:cxnLst>
  <dgm:bg/>
  <dgm:whole>
    <a:ln>
      <a:solidFill>
        <a:schemeClr val="bg1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23DDB-8C78-44D5-96A9-ECBDDE8D537D}">
      <dsp:nvSpPr>
        <dsp:cNvPr id="0" name=""/>
        <dsp:cNvSpPr/>
      </dsp:nvSpPr>
      <dsp:spPr>
        <a:xfrm>
          <a:off x="6397" y="-40181"/>
          <a:ext cx="3966157" cy="640379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Propuestas tecnológicas</a:t>
          </a:r>
          <a:endParaRPr lang="es-ES" sz="2800" kern="1200" dirty="0"/>
        </a:p>
      </dsp:txBody>
      <dsp:txXfrm>
        <a:off x="6397" y="-40181"/>
        <a:ext cx="3966157" cy="640379"/>
      </dsp:txXfrm>
    </dsp:sp>
    <dsp:sp modelId="{720509F5-2D92-4C96-864C-B385EBFBF1AE}">
      <dsp:nvSpPr>
        <dsp:cNvPr id="0" name=""/>
        <dsp:cNvSpPr/>
      </dsp:nvSpPr>
      <dsp:spPr>
        <a:xfrm>
          <a:off x="6397" y="600198"/>
          <a:ext cx="3966157" cy="4858649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bg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Modificar la IVR</a:t>
          </a:r>
          <a:r>
            <a:rPr lang="es-ES" sz="2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, o textos de locución, de Salud Informa</a:t>
          </a:r>
          <a:endParaRPr lang="es-ES" sz="22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Incorporación del </a:t>
          </a:r>
          <a:r>
            <a:rPr lang="es-ES" sz="2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buzón </a:t>
          </a:r>
          <a:r>
            <a:rPr lang="es-ES" sz="2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de voz </a:t>
          </a:r>
          <a:endParaRPr lang="es-ES" sz="22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Incluir la información sobre esperas</a:t>
          </a:r>
          <a:endParaRPr lang="es-ES" sz="22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Generar un </a:t>
          </a:r>
          <a:r>
            <a:rPr lang="es-ES" sz="2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sistema de información para la gestión </a:t>
          </a:r>
          <a:r>
            <a:rPr lang="es-ES" sz="2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de la atención telefónica</a:t>
          </a:r>
          <a:endParaRPr lang="es-ES" sz="22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6397" y="600198"/>
        <a:ext cx="3966157" cy="4858649"/>
      </dsp:txXfrm>
    </dsp:sp>
    <dsp:sp modelId="{36E46040-16EA-4808-BD52-6573B56C4483}">
      <dsp:nvSpPr>
        <dsp:cNvPr id="0" name=""/>
        <dsp:cNvSpPr/>
      </dsp:nvSpPr>
      <dsp:spPr>
        <a:xfrm>
          <a:off x="4527275" y="0"/>
          <a:ext cx="3962284" cy="640379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Propuestas organizativas</a:t>
          </a:r>
          <a:endParaRPr lang="es-ES" sz="2800" kern="1200" dirty="0"/>
        </a:p>
      </dsp:txBody>
      <dsp:txXfrm>
        <a:off x="4527275" y="0"/>
        <a:ext cx="3962284" cy="640379"/>
      </dsp:txXfrm>
    </dsp:sp>
    <dsp:sp modelId="{4A76D74B-9EA9-4C31-BD32-F09A020CA5BF}">
      <dsp:nvSpPr>
        <dsp:cNvPr id="0" name=""/>
        <dsp:cNvSpPr/>
      </dsp:nvSpPr>
      <dsp:spPr>
        <a:xfrm>
          <a:off x="4527275" y="640379"/>
          <a:ext cx="3962284" cy="4778287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bg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baseline="0" dirty="0" smtClean="0"/>
            <a:t>Actuar en los </a:t>
          </a:r>
          <a:r>
            <a:rPr lang="es-ES" sz="2200" b="1" kern="1200" baseline="0" dirty="0" smtClean="0"/>
            <a:t>Centros de Salud de lista de 17 </a:t>
          </a:r>
          <a:r>
            <a:rPr lang="es-ES" sz="2200" kern="1200" baseline="0" dirty="0" smtClean="0"/>
            <a:t>(&gt;50% llamadas perdidas) en que sea posible 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b="1" kern="1200" baseline="0" dirty="0" smtClean="0"/>
            <a:t>Priorizar atención telefónica </a:t>
          </a:r>
          <a:r>
            <a:rPr lang="es-ES" sz="2200" kern="1200" baseline="0" dirty="0" smtClean="0"/>
            <a:t>(</a:t>
          </a:r>
          <a:r>
            <a:rPr lang="es-ES" sz="2200" kern="1200" baseline="0" dirty="0" err="1" smtClean="0"/>
            <a:t>Vrs</a:t>
          </a:r>
          <a:r>
            <a:rPr lang="es-ES" sz="2200" kern="1200" baseline="0" dirty="0" smtClean="0"/>
            <a:t>. presencial) y considerar las diferencias </a:t>
          </a:r>
          <a:r>
            <a:rPr lang="es-ES" sz="2200" b="0" kern="1200" baseline="0" dirty="0" smtClean="0"/>
            <a:t>por </a:t>
          </a:r>
          <a:r>
            <a:rPr lang="es-ES" sz="2200" b="1" kern="1200" baseline="0" dirty="0" smtClean="0"/>
            <a:t>tramos horarios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baseline="0" dirty="0" smtClean="0"/>
            <a:t>Publicar </a:t>
          </a:r>
          <a:r>
            <a:rPr lang="es-ES" sz="2200" b="1" kern="1200" baseline="0" dirty="0" smtClean="0"/>
            <a:t>máxima oferta en autoservicio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baseline="0" dirty="0" smtClean="0"/>
            <a:t>Adecuar el </a:t>
          </a:r>
          <a:r>
            <a:rPr lang="es-ES" sz="2200" b="1" kern="1200" baseline="0" dirty="0" smtClean="0"/>
            <a:t>programa de citas </a:t>
          </a:r>
          <a:r>
            <a:rPr lang="es-ES" sz="2200" kern="1200" baseline="0" dirty="0" smtClean="0"/>
            <a:t>para permitir crear agendas administrativas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baseline="0" dirty="0" smtClean="0"/>
            <a:t>Diseñar un plan formativo</a:t>
          </a:r>
          <a:endParaRPr lang="es-ES" sz="2200" kern="1200" dirty="0"/>
        </a:p>
      </dsp:txBody>
      <dsp:txXfrm>
        <a:off x="4527275" y="640379"/>
        <a:ext cx="3962284" cy="4778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1C0E57BC-AADB-4E51-B4DB-1165DB918D25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18F6E93-4277-49AE-B75A-62774C3135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202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FBF858B8-63A8-4D7E-9C14-881B1FD99F12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1C380B94-8C62-47AB-A48E-97CEAC92DB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802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80B94-8C62-47AB-A48E-97CEAC92DBAB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237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0BB3-6B40-430D-BFBC-FB4FC662D076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9A4-B93A-4035-B430-D940B72104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937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0BB3-6B40-430D-BFBC-FB4FC662D076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9A4-B93A-4035-B430-D940B72104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86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0BB3-6B40-430D-BFBC-FB4FC662D076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9A4-B93A-4035-B430-D940B72104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49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0BB3-6B40-430D-BFBC-FB4FC662D076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9A4-B93A-4035-B430-D940B72104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83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0BB3-6B40-430D-BFBC-FB4FC662D076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9A4-B93A-4035-B430-D940B72104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402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0BB3-6B40-430D-BFBC-FB4FC662D076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9A4-B93A-4035-B430-D940B72104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700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0BB3-6B40-430D-BFBC-FB4FC662D076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9A4-B93A-4035-B430-D940B72104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988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0BB3-6B40-430D-BFBC-FB4FC662D076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9A4-B93A-4035-B430-D940B72104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067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0BB3-6B40-430D-BFBC-FB4FC662D076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9A4-B93A-4035-B430-D940B72104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062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0BB3-6B40-430D-BFBC-FB4FC662D076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9A4-B93A-4035-B430-D940B72104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223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0BB3-6B40-430D-BFBC-FB4FC662D076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9A4-B93A-4035-B430-D940B72104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6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40BB3-6B40-430D-BFBC-FB4FC662D076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19A4-B93A-4035-B430-D940B72104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428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3" y="149731"/>
            <a:ext cx="1648735" cy="520164"/>
          </a:xfrm>
          <a:prstGeom prst="rect">
            <a:avLst/>
          </a:prstGeom>
        </p:spPr>
      </p:pic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1927465" y="0"/>
            <a:ext cx="220345" cy="6874325"/>
          </a:xfrm>
          <a:prstGeom prst="rect">
            <a:avLst/>
          </a:prstGeom>
          <a:solidFill>
            <a:srgbClr val="009DA0"/>
          </a:solidFill>
          <a:ln>
            <a:noFill/>
          </a:ln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545492" y="669895"/>
            <a:ext cx="8750226" cy="3185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Estrategia de mejora de la accesibilidad </a:t>
            </a:r>
          </a:p>
          <a:p>
            <a:pPr algn="l"/>
            <a:endParaRPr lang="es-ES" sz="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s-E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Atención telefónica en Atención Primaria </a:t>
            </a:r>
          </a:p>
          <a:p>
            <a:pPr algn="l"/>
            <a:r>
              <a:rPr lang="es-E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Análisis del piloto </a:t>
            </a:r>
            <a:r>
              <a:rPr lang="es-E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s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IVR </a:t>
            </a:r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 Portal buzón de transferencia de llamadas</a:t>
            </a:r>
            <a:r>
              <a:rPr lang="es-E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r>
              <a:rPr lang="es-ES" sz="4400" b="1" dirty="0"/>
              <a:t/>
            </a:r>
            <a:br>
              <a:rPr lang="es-ES" sz="4400" b="1" dirty="0"/>
            </a:br>
            <a:r>
              <a:rPr lang="es-ES" sz="4400" b="1" dirty="0"/>
              <a:t/>
            </a:r>
            <a:br>
              <a:rPr lang="es-ES" sz="4400" b="1" dirty="0"/>
            </a:br>
            <a:endParaRPr lang="es-ES" sz="1800" dirty="0"/>
          </a:p>
        </p:txBody>
      </p:sp>
      <p:sp>
        <p:nvSpPr>
          <p:cNvPr id="37" name="Rectángulo 36"/>
          <p:cNvSpPr/>
          <p:nvPr/>
        </p:nvSpPr>
        <p:spPr>
          <a:xfrm>
            <a:off x="2656770" y="3848522"/>
            <a:ext cx="663414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10/03/2023</a:t>
            </a:r>
          </a:p>
          <a:p>
            <a:endParaRPr lang="es-ES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Dirección </a:t>
            </a: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 de Transformación Digital, Innovación y Derechos de los </a:t>
            </a:r>
            <a:r>
              <a:rPr lang="es-E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Usuarios (DGTIU)</a:t>
            </a:r>
          </a:p>
          <a:p>
            <a:endParaRPr lang="es-ES" sz="4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Departamento de Sanidad </a:t>
            </a:r>
          </a:p>
          <a:p>
            <a:endParaRPr lang="es-ES" sz="1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9871" y="5710714"/>
            <a:ext cx="2032819" cy="9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5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1589" y="1756234"/>
            <a:ext cx="11625942" cy="4066903"/>
          </a:xfrm>
          <a:prstGeom prst="rect">
            <a:avLst/>
          </a:prstGeom>
          <a:solidFill>
            <a:srgbClr val="009DA0">
              <a:alpha val="69804"/>
            </a:srgbClr>
          </a:solidFill>
          <a:ln w="25400">
            <a:solidFill>
              <a:srgbClr val="D5EF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1070208" y="578790"/>
            <a:ext cx="2820178" cy="866592"/>
          </a:xfrm>
          <a:prstGeom prst="ellipse">
            <a:avLst/>
          </a:prstGeom>
          <a:noFill/>
          <a:ln w="38100">
            <a:solidFill>
              <a:srgbClr val="009D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Bienvenida a SI</a:t>
            </a:r>
          </a:p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Por favor, tenga a mano su Tarjeta sanitaria</a:t>
            </a:r>
          </a:p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Ha contactado con su CS</a:t>
            </a:r>
            <a:endParaRPr lang="es-ES" sz="1000" dirty="0">
              <a:solidFill>
                <a:schemeClr val="tx1"/>
              </a:solidFill>
            </a:endParaRPr>
          </a:p>
        </p:txBody>
      </p:sp>
      <p:cxnSp>
        <p:nvCxnSpPr>
          <p:cNvPr id="6" name="Conector recto de flecha 5"/>
          <p:cNvCxnSpPr>
            <a:stCxn id="5" idx="4"/>
          </p:cNvCxnSpPr>
          <p:nvPr/>
        </p:nvCxnSpPr>
        <p:spPr>
          <a:xfrm>
            <a:off x="2480297" y="1445382"/>
            <a:ext cx="1018" cy="544564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>
            <a:off x="7562850" y="2624216"/>
            <a:ext cx="2737037" cy="124874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9D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solidFill>
                  <a:schemeClr val="tx1"/>
                </a:solidFill>
              </a:rPr>
              <a:t>1. Transferencia IVR</a:t>
            </a:r>
          </a:p>
          <a:p>
            <a:pPr algn="ctr"/>
            <a:r>
              <a:rPr lang="es-ES" sz="1500" dirty="0" err="1" smtClean="0">
                <a:solidFill>
                  <a:schemeClr val="tx1"/>
                </a:solidFill>
              </a:rPr>
              <a:t>Autocita</a:t>
            </a:r>
            <a:endParaRPr lang="es-ES" sz="1500" dirty="0">
              <a:solidFill>
                <a:schemeClr val="tx1"/>
              </a:solidFill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4402767" y="3701143"/>
            <a:ext cx="3160083" cy="1266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mbo 8"/>
          <p:cNvSpPr/>
          <p:nvPr/>
        </p:nvSpPr>
        <p:spPr>
          <a:xfrm>
            <a:off x="565336" y="1968312"/>
            <a:ext cx="3829921" cy="3520604"/>
          </a:xfrm>
          <a:prstGeom prst="diamond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tx1"/>
                </a:solidFill>
              </a:rPr>
              <a:t>Si quiere cita con </a:t>
            </a:r>
            <a:r>
              <a:rPr lang="es-ES" sz="1200" dirty="0">
                <a:solidFill>
                  <a:schemeClr val="tx1"/>
                </a:solidFill>
              </a:rPr>
              <a:t>n</a:t>
            </a:r>
            <a:r>
              <a:rPr lang="es-ES" sz="1200" dirty="0" smtClean="0">
                <a:solidFill>
                  <a:schemeClr val="tx1"/>
                </a:solidFill>
              </a:rPr>
              <a:t>uestro sistema automático, sin esperas, diga o pulse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tx1"/>
                </a:solidFill>
              </a:rPr>
              <a:t>Si quiere ser atendido por uno de nuestros operadores para ayudarle en </a:t>
            </a:r>
            <a:r>
              <a:rPr lang="es-ES" sz="1200" dirty="0">
                <a:solidFill>
                  <a:schemeClr val="tx1"/>
                </a:solidFill>
              </a:rPr>
              <a:t>su trámite, diga o pulse </a:t>
            </a:r>
            <a:r>
              <a:rPr lang="es-ES" sz="1200" dirty="0" smtClean="0">
                <a:solidFill>
                  <a:schemeClr val="tx1"/>
                </a:solidFill>
              </a:rPr>
              <a:t>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dirty="0" smtClean="0">
                <a:solidFill>
                  <a:schemeClr val="tx1"/>
                </a:solidFill>
              </a:rPr>
              <a:t>Si necesita hablar con su CS, por favor, espere…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7582601" y="3559439"/>
            <a:ext cx="2737037" cy="124874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9D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>
                <a:solidFill>
                  <a:schemeClr val="tx1"/>
                </a:solidFill>
              </a:rPr>
              <a:t>2</a:t>
            </a:r>
            <a:r>
              <a:rPr lang="es-ES" sz="1500" dirty="0" smtClean="0">
                <a:solidFill>
                  <a:schemeClr val="tx1"/>
                </a:solidFill>
              </a:rPr>
              <a:t>. Transferencia </a:t>
            </a:r>
            <a:r>
              <a:rPr lang="es-ES" sz="1500" dirty="0" err="1" smtClean="0">
                <a:solidFill>
                  <a:schemeClr val="tx1"/>
                </a:solidFill>
              </a:rPr>
              <a:t>Call</a:t>
            </a:r>
            <a:r>
              <a:rPr lang="es-ES" sz="1500" dirty="0" smtClean="0">
                <a:solidFill>
                  <a:schemeClr val="tx1"/>
                </a:solidFill>
              </a:rPr>
              <a:t> Center SI</a:t>
            </a:r>
            <a:endParaRPr lang="es-ES" sz="1500" dirty="0">
              <a:solidFill>
                <a:schemeClr val="tx1"/>
              </a:solidFill>
            </a:endParaRPr>
          </a:p>
        </p:txBody>
      </p:sp>
      <p:cxnSp>
        <p:nvCxnSpPr>
          <p:cNvPr id="3" name="Conector recto de flecha 2"/>
          <p:cNvCxnSpPr/>
          <p:nvPr/>
        </p:nvCxnSpPr>
        <p:spPr>
          <a:xfrm flipH="1">
            <a:off x="2480296" y="5601576"/>
            <a:ext cx="1" cy="867278"/>
          </a:xfrm>
          <a:prstGeom prst="straightConnector1">
            <a:avLst/>
          </a:prstGeom>
          <a:ln w="730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5" y="113784"/>
            <a:ext cx="977313" cy="30833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7258" y="6382569"/>
            <a:ext cx="930087" cy="44441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013859" y="5751131"/>
            <a:ext cx="9328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ESPERA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4" name="Cuadro de texto 2"/>
          <p:cNvSpPr txBox="1"/>
          <p:nvPr/>
        </p:nvSpPr>
        <p:spPr>
          <a:xfrm>
            <a:off x="10339390" y="2615797"/>
            <a:ext cx="1310212" cy="11620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Tiempo medio </a:t>
            </a:r>
            <a:r>
              <a:rPr lang="es-E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autocita</a:t>
            </a:r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 </a:t>
            </a:r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segundos</a:t>
            </a:r>
          </a:p>
        </p:txBody>
      </p:sp>
      <p:sp>
        <p:nvSpPr>
          <p:cNvPr id="15" name="Cuadro de texto 4"/>
          <p:cNvSpPr txBox="1"/>
          <p:nvPr/>
        </p:nvSpPr>
        <p:spPr>
          <a:xfrm>
            <a:off x="10339389" y="3933273"/>
            <a:ext cx="1310212" cy="1391202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Tiempo medio </a:t>
            </a:r>
            <a:r>
              <a:rPr lang="es-E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</a:t>
            </a:r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Center: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min. y 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47</a:t>
            </a:r>
            <a:r>
              <a:rPr lang="es-E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segundos</a:t>
            </a:r>
          </a:p>
        </p:txBody>
      </p:sp>
      <p:sp>
        <p:nvSpPr>
          <p:cNvPr id="16" name="Cuadro de texto 5"/>
          <p:cNvSpPr txBox="1"/>
          <p:nvPr/>
        </p:nvSpPr>
        <p:spPr>
          <a:xfrm>
            <a:off x="3382373" y="4807025"/>
            <a:ext cx="3575776" cy="61841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Tiempo </a:t>
            </a:r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medio transferencia a C. Salud: 4 min. </a:t>
            </a:r>
            <a:r>
              <a:rPr lang="es-E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segundos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946733" y="113784"/>
            <a:ext cx="6049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+mj-lt"/>
              </a:rPr>
              <a:t>Diagrama de la IVR actual</a:t>
            </a:r>
            <a:endParaRPr lang="es-E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39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3200" y="591127"/>
            <a:ext cx="11628581" cy="5735782"/>
          </a:xfrm>
          <a:prstGeom prst="rect">
            <a:avLst/>
          </a:prstGeom>
          <a:solidFill>
            <a:srgbClr val="009DA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2409100" y="232381"/>
            <a:ext cx="4952" cy="2371499"/>
          </a:xfrm>
          <a:prstGeom prst="straightConnector1">
            <a:avLst/>
          </a:prstGeom>
          <a:ln w="730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942663" y="731460"/>
            <a:ext cx="9328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ESPERA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641600" y="1325838"/>
            <a:ext cx="5015346" cy="1071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ES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…Diga o marque solo los números de su AR sin letras. </a:t>
            </a:r>
            <a:r>
              <a:rPr lang="es-ES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 número aparece en su tarjeta sanitaria después de las letras AR.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(Se repite hasta 3 veces</a:t>
            </a:r>
            <a:r>
              <a:rPr lang="es-ES" sz="1200" dirty="0" smtClean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s-ES" sz="1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número de tarjeta sanitaria introducido </a:t>
            </a:r>
            <a:r>
              <a:rPr lang="es-ES" sz="1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XXXXXXX. </a:t>
            </a:r>
            <a:r>
              <a:rPr lang="es-ES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¿Es correcto? Diga </a:t>
            </a:r>
            <a:r>
              <a:rPr lang="es-ES" sz="1200" i="1" strike="sngStrik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s-ES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indique Sí o No</a:t>
            </a:r>
            <a:r>
              <a:rPr lang="es-ES" sz="1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ES" sz="1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s-ES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Diga o marque su fecha de nacimiento del paciente. Por ejemplo, 29 de enero de 1983.</a:t>
            </a:r>
            <a:r>
              <a:rPr lang="es-ES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200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(Dato de </a:t>
            </a:r>
            <a:r>
              <a:rPr lang="es-ES" sz="1200" dirty="0" smtClean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contraste)</a:t>
            </a: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mbo 7"/>
          <p:cNvSpPr/>
          <p:nvPr/>
        </p:nvSpPr>
        <p:spPr>
          <a:xfrm>
            <a:off x="326300" y="2742552"/>
            <a:ext cx="4165600" cy="3492346"/>
          </a:xfrm>
          <a:prstGeom prst="diamond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100" b="1" i="1" dirty="0">
                <a:solidFill>
                  <a:schemeClr val="tx1"/>
                </a:solidFill>
              </a:rPr>
              <a:t>“Si el motivo por el que quiere hablar con su Centro de Salud es: </a:t>
            </a:r>
            <a:endParaRPr lang="es-ES" sz="1100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100" i="1" dirty="0">
                <a:solidFill>
                  <a:schemeClr val="tx1"/>
                </a:solidFill>
              </a:rPr>
              <a:t>Una enfermedad o dolor físico agudo, diga o pulse 1</a:t>
            </a:r>
            <a:endParaRPr lang="es-ES" sz="1100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100" i="1" dirty="0">
                <a:solidFill>
                  <a:schemeClr val="tx1"/>
                </a:solidFill>
              </a:rPr>
              <a:t>Si quiere contactar de forma inmediata con su médico o enfermera, diga o pulse 2</a:t>
            </a:r>
            <a:endParaRPr lang="es-ES" sz="1100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100" i="1" dirty="0">
                <a:solidFill>
                  <a:schemeClr val="tx1"/>
                </a:solidFill>
              </a:rPr>
              <a:t>Si tiene que realizar algún trámite administrativo urgente, diga o pulse 3</a:t>
            </a:r>
            <a:endParaRPr lang="es-ES" sz="1100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100" i="1" dirty="0">
                <a:solidFill>
                  <a:schemeClr val="tx1"/>
                </a:solidFill>
              </a:rPr>
              <a:t>Para cualquier otra situación, diga o pulse 4”. </a:t>
            </a:r>
            <a:endParaRPr lang="es-ES" sz="1100" dirty="0">
              <a:solidFill>
                <a:schemeClr val="tx1"/>
              </a:solidFill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2409100" y="6326909"/>
            <a:ext cx="0" cy="452582"/>
          </a:xfrm>
          <a:prstGeom prst="straightConnector1">
            <a:avLst/>
          </a:prstGeom>
          <a:ln w="730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5" y="113784"/>
            <a:ext cx="977313" cy="30833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5328" y="6412953"/>
            <a:ext cx="926672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4743" y="709353"/>
            <a:ext cx="11545455" cy="5384800"/>
          </a:xfrm>
          <a:prstGeom prst="rect">
            <a:avLst/>
          </a:prstGeom>
          <a:solidFill>
            <a:srgbClr val="009DA0">
              <a:alpha val="69804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2238891" y="593603"/>
            <a:ext cx="8905" cy="1530760"/>
          </a:xfrm>
          <a:prstGeom prst="straightConnector1">
            <a:avLst/>
          </a:prstGeom>
          <a:ln w="730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2399871" y="1327339"/>
            <a:ext cx="501534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ES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Está contactando con su Centro de salud, por favor, manténgase a la espera…</a:t>
            </a:r>
          </a:p>
          <a:p>
            <a:endParaRPr lang="es-ES" sz="400" i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2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Nuestros </a:t>
            </a:r>
            <a:r>
              <a:rPr lang="es-ES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agentes están ocupados. Por favor, espere. (</a:t>
            </a:r>
            <a:r>
              <a:rPr lang="es-ES" sz="1200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repite hasta 3 veces</a:t>
            </a:r>
            <a:r>
              <a:rPr lang="es-ES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Rombo 6"/>
          <p:cNvSpPr/>
          <p:nvPr/>
        </p:nvSpPr>
        <p:spPr>
          <a:xfrm>
            <a:off x="462819" y="2151458"/>
            <a:ext cx="3552143" cy="2845414"/>
          </a:xfrm>
          <a:prstGeom prst="diamond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100" b="1" i="1" dirty="0" smtClean="0">
                <a:solidFill>
                  <a:schemeClr val="tx1"/>
                </a:solidFill>
              </a:rPr>
              <a:t>“</a:t>
            </a:r>
            <a:r>
              <a:rPr lang="es-ES" sz="1100" i="1" dirty="0">
                <a:solidFill>
                  <a:schemeClr val="tx1"/>
                </a:solidFill>
              </a:rPr>
              <a:t>Si quiere mantenerse a la espera, pulse 1</a:t>
            </a:r>
            <a:endParaRPr lang="es-ES" sz="1100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100" i="1" dirty="0">
                <a:solidFill>
                  <a:schemeClr val="tx1"/>
                </a:solidFill>
              </a:rPr>
              <a:t>Si quiere que le llamemos más tarde, pulse 2</a:t>
            </a:r>
            <a:endParaRPr lang="es-ES" sz="1100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1100" b="1" i="1" dirty="0">
                <a:solidFill>
                  <a:schemeClr val="tx1"/>
                </a:solidFill>
              </a:rPr>
              <a:t>Si quiere dejar un mensaje en buzón, pulse 3 o manténgase a la espera</a:t>
            </a:r>
            <a:r>
              <a:rPr lang="es-ES" sz="1100" b="1" i="1" dirty="0" smtClean="0">
                <a:solidFill>
                  <a:schemeClr val="tx1"/>
                </a:solidFill>
              </a:rPr>
              <a:t>…</a:t>
            </a:r>
            <a:r>
              <a:rPr lang="es-ES" sz="1100" i="1" dirty="0" smtClean="0">
                <a:solidFill>
                  <a:schemeClr val="tx1"/>
                </a:solidFill>
              </a:rPr>
              <a:t>” </a:t>
            </a:r>
            <a:endParaRPr lang="es-ES" sz="1100" dirty="0">
              <a:solidFill>
                <a:schemeClr val="tx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156370" y="851531"/>
            <a:ext cx="21650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Opción 1, 2, 3 o 4</a:t>
            </a:r>
            <a:endParaRPr lang="es-ES" dirty="0">
              <a:solidFill>
                <a:srgbClr val="C00000"/>
              </a:solidFill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 flipH="1">
            <a:off x="2247796" y="5023967"/>
            <a:ext cx="8905" cy="1530760"/>
          </a:xfrm>
          <a:prstGeom prst="straightConnector1">
            <a:avLst/>
          </a:prstGeom>
          <a:ln w="730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1165274" y="5438707"/>
            <a:ext cx="21650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Opción 3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5246" y="6332203"/>
            <a:ext cx="926672" cy="44504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67" y="178631"/>
            <a:ext cx="977313" cy="308335"/>
          </a:xfrm>
          <a:prstGeom prst="rect">
            <a:avLst/>
          </a:prstGeom>
        </p:spPr>
      </p:pic>
      <p:sp>
        <p:nvSpPr>
          <p:cNvPr id="13" name="Rectángulo redondeado 12"/>
          <p:cNvSpPr/>
          <p:nvPr/>
        </p:nvSpPr>
        <p:spPr>
          <a:xfrm>
            <a:off x="8539444" y="1492650"/>
            <a:ext cx="3089138" cy="165420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70,2% 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del total llamadas abandonadas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se producen hasta </a:t>
            </a:r>
            <a:r>
              <a:rPr kumimoji="0" lang="es-E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transf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. a CS </a:t>
            </a: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(desde</a:t>
            </a:r>
            <a:r>
              <a:rPr kumimoji="0" lang="es-ES" sz="1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el comienzo de locución y hasta que, en algunos de éstos casos, Salud Informa deja de controlar la llamada al pasarse al CS) </a:t>
            </a:r>
            <a:endParaRPr kumimoji="0" lang="es-ES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 de texto 2"/>
          <p:cNvSpPr txBox="1"/>
          <p:nvPr/>
        </p:nvSpPr>
        <p:spPr>
          <a:xfrm>
            <a:off x="9432324" y="3040465"/>
            <a:ext cx="2196258" cy="96312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Tiempo medio </a:t>
            </a:r>
            <a:r>
              <a:rPr lang="es-E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total de abandonadas es: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min. y 57 </a:t>
            </a:r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segundos</a:t>
            </a:r>
          </a:p>
        </p:txBody>
      </p:sp>
    </p:spTree>
    <p:extLst>
      <p:ext uri="{BB962C8B-B14F-4D97-AF65-F5344CB8AC3E}">
        <p14:creationId xmlns:p14="http://schemas.microsoft.com/office/powerpoint/2010/main" val="203355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7164" y="840509"/>
            <a:ext cx="11526982" cy="5310909"/>
          </a:xfrm>
          <a:prstGeom prst="rect">
            <a:avLst/>
          </a:prstGeom>
          <a:solidFill>
            <a:srgbClr val="009DA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9828" y="6346840"/>
            <a:ext cx="926672" cy="4450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38" y="234774"/>
            <a:ext cx="981541" cy="31092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23636" y="1746723"/>
            <a:ext cx="3445163" cy="600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ES" sz="1100" b="1" i="1" dirty="0"/>
              <a:t>A continuación, por favor, diga su número de teléfono</a:t>
            </a:r>
            <a:r>
              <a:rPr lang="es-ES" sz="1100" i="1" dirty="0"/>
              <a:t>: _______________ El número de teléfono introducido es XXXXXXXXX. ¿Es correcto? Diga o indique Sí o No.</a:t>
            </a:r>
            <a:endParaRPr lang="es-ES" sz="1100" dirty="0"/>
          </a:p>
        </p:txBody>
      </p:sp>
      <p:cxnSp>
        <p:nvCxnSpPr>
          <p:cNvPr id="8" name="Conector recto de flecha 7"/>
          <p:cNvCxnSpPr/>
          <p:nvPr/>
        </p:nvCxnSpPr>
        <p:spPr>
          <a:xfrm flipH="1">
            <a:off x="2164336" y="784477"/>
            <a:ext cx="2" cy="850360"/>
          </a:xfrm>
          <a:prstGeom prst="straightConnector1">
            <a:avLst/>
          </a:prstGeom>
          <a:ln w="730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1081815" y="986780"/>
            <a:ext cx="21650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Opción 3</a:t>
            </a:r>
            <a:endParaRPr lang="es-ES" dirty="0">
              <a:solidFill>
                <a:srgbClr val="C00000"/>
              </a:solidFill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 flipH="1">
            <a:off x="2164336" y="2458773"/>
            <a:ext cx="2" cy="459918"/>
          </a:xfrm>
          <a:prstGeom prst="straightConnector1">
            <a:avLst/>
          </a:prstGeom>
          <a:ln w="730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923636" y="3023855"/>
            <a:ext cx="3445163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ES" sz="1100" b="1" i="1" dirty="0"/>
              <a:t>Si lo desea, puede dejarnos un mensaje indicando el motivo de su consulta:________________</a:t>
            </a:r>
            <a:endParaRPr lang="es-ES" sz="1100" dirty="0"/>
          </a:p>
        </p:txBody>
      </p:sp>
      <p:sp>
        <p:nvSpPr>
          <p:cNvPr id="12" name="Rectángulo 11"/>
          <p:cNvSpPr/>
          <p:nvPr/>
        </p:nvSpPr>
        <p:spPr>
          <a:xfrm>
            <a:off x="923636" y="4131710"/>
            <a:ext cx="2253672" cy="98142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009DA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Muchas gracias, le llamaremos lo antes posible. Un saludo. 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Conector recto de flecha 12"/>
          <p:cNvCxnSpPr/>
          <p:nvPr/>
        </p:nvCxnSpPr>
        <p:spPr>
          <a:xfrm flipH="1">
            <a:off x="2164334" y="3559906"/>
            <a:ext cx="2" cy="459918"/>
          </a:xfrm>
          <a:prstGeom prst="straightConnector1">
            <a:avLst/>
          </a:prstGeom>
          <a:ln w="730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errar llave 1"/>
          <p:cNvSpPr/>
          <p:nvPr/>
        </p:nvSpPr>
        <p:spPr>
          <a:xfrm>
            <a:off x="5129349" y="1550126"/>
            <a:ext cx="304800" cy="22381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5651784" y="1568863"/>
            <a:ext cx="2185932" cy="2238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100" dirty="0" smtClean="0">
                <a:solidFill>
                  <a:schemeClr val="tx1"/>
                </a:solidFill>
              </a:rPr>
              <a:t>Registro en portal web de datos de llamada: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 smtClean="0">
                <a:solidFill>
                  <a:schemeClr val="tx1"/>
                </a:solidFill>
              </a:rPr>
              <a:t>Fecha/hora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 smtClean="0">
                <a:solidFill>
                  <a:schemeClr val="tx1"/>
                </a:solidFill>
              </a:rPr>
              <a:t>AR - Nº tarjeta sanitaria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 smtClean="0">
                <a:solidFill>
                  <a:schemeClr val="tx1"/>
                </a:solidFill>
              </a:rPr>
              <a:t>Nº de teléfono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 smtClean="0">
                <a:solidFill>
                  <a:schemeClr val="tx1"/>
                </a:solidFill>
              </a:rPr>
              <a:t>En su caso, mensaje en buzón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sz="1500" dirty="0">
              <a:solidFill>
                <a:schemeClr val="tx1"/>
              </a:solidFill>
            </a:endParaRPr>
          </a:p>
        </p:txBody>
      </p:sp>
      <p:sp>
        <p:nvSpPr>
          <p:cNvPr id="16" name="Cuadro de texto 9"/>
          <p:cNvSpPr txBox="1"/>
          <p:nvPr/>
        </p:nvSpPr>
        <p:spPr>
          <a:xfrm>
            <a:off x="8030044" y="980824"/>
            <a:ext cx="1313823" cy="2192677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Tiempo medio buzón: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min. </a:t>
            </a:r>
            <a:r>
              <a:rPr lang="es-E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 </a:t>
            </a:r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segundos</a:t>
            </a:r>
          </a:p>
        </p:txBody>
      </p:sp>
      <p:sp>
        <p:nvSpPr>
          <p:cNvPr id="17" name="Cuadro de texto 9"/>
          <p:cNvSpPr txBox="1"/>
          <p:nvPr/>
        </p:nvSpPr>
        <p:spPr>
          <a:xfrm>
            <a:off x="9586809" y="985578"/>
            <a:ext cx="1437484" cy="2187923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Tiempo medio </a:t>
            </a:r>
            <a:r>
              <a:rPr lang="es-E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CMB” o “solicitud de devolución llamada”</a:t>
            </a:r>
            <a:r>
              <a:rPr lang="es-E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s-E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min. 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  <a:r>
              <a:rPr lang="es-E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segundos    </a:t>
            </a:r>
            <a:r>
              <a:rPr lang="es-ES" sz="16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***</a:t>
            </a:r>
            <a:endParaRPr lang="es-ES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801" y="3397722"/>
            <a:ext cx="4506363" cy="77824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801" y="4203983"/>
            <a:ext cx="4395299" cy="1533191"/>
          </a:xfrm>
          <a:prstGeom prst="rect">
            <a:avLst/>
          </a:prstGeom>
        </p:spPr>
      </p:pic>
      <p:sp>
        <p:nvSpPr>
          <p:cNvPr id="21" name="Rectángulo redondeado 20"/>
          <p:cNvSpPr/>
          <p:nvPr/>
        </p:nvSpPr>
        <p:spPr>
          <a:xfrm>
            <a:off x="4447956" y="4108999"/>
            <a:ext cx="2068514" cy="155391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21,8% </a:t>
            </a:r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total llamadas abandonadas hasta opciones de CMB o buzón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404544" y="5931244"/>
            <a:ext cx="9447910" cy="860643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Otro </a:t>
            </a:r>
            <a:r>
              <a:rPr lang="es-ES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4,5% </a:t>
            </a:r>
            <a:r>
              <a: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del total de las llamadas abandonabas se producen durante el enrutamiento </a:t>
            </a:r>
            <a:r>
              <a:rPr lang="es-ES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(+ el 3,5% de llamadas pendientes en buzón) en este mismo periodo de tiempo. </a:t>
            </a:r>
            <a:r>
              <a:rPr lang="es-ES" sz="1600" dirty="0">
                <a:solidFill>
                  <a:srgbClr val="FF0000"/>
                </a:solidFill>
              </a:rPr>
              <a:t>***</a:t>
            </a:r>
            <a:r>
              <a:rPr lang="es-ES" sz="1600" dirty="0"/>
              <a:t> Tiempos medios de 36 CS conectados en el mismo periodo precedente: 22/09/2022 a 16/12/2022   </a:t>
            </a:r>
          </a:p>
        </p:txBody>
      </p:sp>
      <p:sp>
        <p:nvSpPr>
          <p:cNvPr id="24" name="Cuadro de texto 2"/>
          <p:cNvSpPr txBox="1"/>
          <p:nvPr/>
        </p:nvSpPr>
        <p:spPr>
          <a:xfrm>
            <a:off x="6021409" y="5492372"/>
            <a:ext cx="2995041" cy="43887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Tiempo medio </a:t>
            </a:r>
            <a:r>
              <a:rPr lang="es-ES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total de abandonadas es: 3 min. y 57 </a:t>
            </a:r>
            <a:r>
              <a:rPr lang="es-E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segundos</a:t>
            </a:r>
          </a:p>
        </p:txBody>
      </p:sp>
    </p:spTree>
    <p:extLst>
      <p:ext uri="{BB962C8B-B14F-4D97-AF65-F5344CB8AC3E}">
        <p14:creationId xmlns:p14="http://schemas.microsoft.com/office/powerpoint/2010/main" val="117908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69" y="141493"/>
            <a:ext cx="1648735" cy="52016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195203" y="47100"/>
            <a:ext cx="7405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Quejas recibidas</a:t>
            </a:r>
            <a:endParaRPr lang="es-ES" sz="28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992" y="6190524"/>
            <a:ext cx="1390008" cy="66452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891" y="401575"/>
            <a:ext cx="3135082" cy="3379131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89283" y="2006747"/>
            <a:ext cx="4369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r>
              <a:rPr lang="es-ES" b="1" dirty="0"/>
              <a:t>ZBS Alfajarín </a:t>
            </a:r>
            <a:r>
              <a:rPr lang="es-ES" dirty="0"/>
              <a:t>(10.286 </a:t>
            </a:r>
            <a:r>
              <a:rPr lang="es-ES" dirty="0" smtClean="0"/>
              <a:t>TSI </a:t>
            </a:r>
            <a:r>
              <a:rPr lang="es-ES" dirty="0"/>
              <a:t>1/1/2022)</a:t>
            </a:r>
          </a:p>
          <a:p>
            <a:endParaRPr lang="es-ES" b="1" dirty="0"/>
          </a:p>
          <a:p>
            <a:r>
              <a:rPr lang="es-ES" dirty="0"/>
              <a:t>ZBS </a:t>
            </a:r>
            <a:r>
              <a:rPr lang="es-ES" dirty="0" err="1" smtClean="0"/>
              <a:t>Zuera</a:t>
            </a:r>
            <a:r>
              <a:rPr lang="es-ES" dirty="0" smtClean="0"/>
              <a:t> </a:t>
            </a:r>
            <a:r>
              <a:rPr lang="es-ES" dirty="0"/>
              <a:t>(16.546 </a:t>
            </a:r>
            <a:r>
              <a:rPr lang="es-ES" dirty="0" smtClean="0"/>
              <a:t>TSI </a:t>
            </a:r>
            <a:r>
              <a:rPr lang="es-ES" dirty="0"/>
              <a:t>1/1/2022)</a:t>
            </a:r>
          </a:p>
          <a:p>
            <a:endParaRPr lang="es-ES" dirty="0" smtClean="0"/>
          </a:p>
        </p:txBody>
      </p:sp>
      <p:sp>
        <p:nvSpPr>
          <p:cNvPr id="16" name="Rectángulo 15"/>
          <p:cNvSpPr/>
          <p:nvPr/>
        </p:nvSpPr>
        <p:spPr>
          <a:xfrm>
            <a:off x="389283" y="3425555"/>
            <a:ext cx="6096000" cy="14792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ZBS Campo de Belchite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(3.306 </a:t>
            </a: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TSI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1/1/2022)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s-ES" sz="12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ZBS Fuentes de Ebro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(12.551 </a:t>
            </a: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TSI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1/1/2022)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s-ES" sz="12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ZBS </a:t>
            </a:r>
            <a:r>
              <a:rPr lang="es-E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Sástago</a:t>
            </a: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(2.648 </a:t>
            </a: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TSI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1/1/2022</a:t>
            </a: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86469" y="6251749"/>
            <a:ext cx="4217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TSI: </a:t>
            </a:r>
            <a:r>
              <a:rPr lang="es-ES" sz="1600" i="1" dirty="0" smtClean="0"/>
              <a:t>Tarjeta Sanitaria Individual</a:t>
            </a:r>
            <a:endParaRPr lang="es-ES" sz="1600" i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4487" y="2842576"/>
            <a:ext cx="2967808" cy="319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44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35912" y="15759"/>
            <a:ext cx="9984261" cy="599120"/>
          </a:xfrm>
        </p:spPr>
        <p:txBody>
          <a:bodyPr>
            <a:noAutofit/>
          </a:bodyPr>
          <a:lstStyle/>
          <a:p>
            <a:pPr algn="l"/>
            <a:r>
              <a:rPr lang="es-ES" sz="2400" b="1" dirty="0">
                <a:latin typeface="+mn-lt"/>
              </a:rPr>
              <a:t>E</a:t>
            </a:r>
            <a:r>
              <a:rPr lang="es-ES" sz="2400" b="1" dirty="0" smtClean="0">
                <a:latin typeface="+mn-lt"/>
              </a:rPr>
              <a:t>volución de las llamadas </a:t>
            </a:r>
            <a:r>
              <a:rPr lang="es-ES" sz="2400" dirty="0" smtClean="0">
                <a:latin typeface="+mn-lt"/>
              </a:rPr>
              <a:t>en 5 </a:t>
            </a:r>
            <a:r>
              <a:rPr lang="es-ES" sz="2400" dirty="0">
                <a:latin typeface="+mn-lt"/>
              </a:rPr>
              <a:t>C</a:t>
            </a:r>
            <a:r>
              <a:rPr lang="es-ES" sz="2400" dirty="0" smtClean="0">
                <a:latin typeface="+mn-lt"/>
              </a:rPr>
              <a:t>entros de Salud analizados </a:t>
            </a:r>
            <a:endParaRPr lang="es-ES" sz="2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69" y="141493"/>
            <a:ext cx="1648735" cy="52016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9142" y="6449445"/>
            <a:ext cx="852858" cy="408555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4973" y="809219"/>
            <a:ext cx="17802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600" dirty="0" smtClean="0"/>
              <a:t>Datos de llamadas en </a:t>
            </a:r>
            <a:r>
              <a:rPr lang="es-ES" sz="1600" b="1" dirty="0" smtClean="0"/>
              <a:t>la 1ª semana de octubre de </a:t>
            </a:r>
            <a:r>
              <a:rPr lang="es-ES" sz="1600" b="1" dirty="0"/>
              <a:t>2021 </a:t>
            </a:r>
            <a:r>
              <a:rPr lang="es-ES" sz="1600" dirty="0" smtClean="0"/>
              <a:t>(4/10/2021</a:t>
            </a:r>
            <a:r>
              <a:rPr lang="es-ES" sz="1600" dirty="0"/>
              <a:t>)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312436"/>
              </p:ext>
            </p:extLst>
          </p:nvPr>
        </p:nvGraphicFramePr>
        <p:xfrm>
          <a:off x="2035912" y="781342"/>
          <a:ext cx="6707493" cy="1538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3858">
                  <a:extLst>
                    <a:ext uri="{9D8B030D-6E8A-4147-A177-3AD203B41FA5}">
                      <a16:colId xmlns:a16="http://schemas.microsoft.com/office/drawing/2014/main" val="1067350664"/>
                    </a:ext>
                  </a:extLst>
                </a:gridCol>
                <a:gridCol w="1304145">
                  <a:extLst>
                    <a:ext uri="{9D8B030D-6E8A-4147-A177-3AD203B41FA5}">
                      <a16:colId xmlns:a16="http://schemas.microsoft.com/office/drawing/2014/main" val="3092632131"/>
                    </a:ext>
                  </a:extLst>
                </a:gridCol>
                <a:gridCol w="1277530">
                  <a:extLst>
                    <a:ext uri="{9D8B030D-6E8A-4147-A177-3AD203B41FA5}">
                      <a16:colId xmlns:a16="http://schemas.microsoft.com/office/drawing/2014/main" val="1900465608"/>
                    </a:ext>
                  </a:extLst>
                </a:gridCol>
                <a:gridCol w="1259786">
                  <a:extLst>
                    <a:ext uri="{9D8B030D-6E8A-4147-A177-3AD203B41FA5}">
                      <a16:colId xmlns:a16="http://schemas.microsoft.com/office/drawing/2014/main" val="476779167"/>
                    </a:ext>
                  </a:extLst>
                </a:gridCol>
                <a:gridCol w="1262174">
                  <a:extLst>
                    <a:ext uri="{9D8B030D-6E8A-4147-A177-3AD203B41FA5}">
                      <a16:colId xmlns:a16="http://schemas.microsoft.com/office/drawing/2014/main" val="3097366169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effectLst/>
                        </a:rPr>
                        <a:t>Centros de Salud </a:t>
                      </a:r>
                      <a:endParaRPr lang="es-ES" sz="1100" b="1" u="none" strike="noStrike" dirty="0" smtClean="0">
                        <a:effectLst/>
                      </a:endParaRPr>
                    </a:p>
                    <a:p>
                      <a:pPr algn="ctr" rtl="0" fontAlgn="b"/>
                      <a:r>
                        <a:rPr lang="es-ES" sz="1100" b="1" u="none" strike="noStrike" dirty="0" smtClean="0">
                          <a:effectLst/>
                        </a:rPr>
                        <a:t> </a:t>
                      </a:r>
                      <a:r>
                        <a:rPr lang="es-ES" sz="1100" b="1" u="none" strike="noStrike" dirty="0">
                          <a:effectLst/>
                        </a:rPr>
                        <a:t>(&gt;50% perdidas)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effectLst/>
                        </a:rPr>
                        <a:t> Nº Llamadas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effectLst/>
                        </a:rPr>
                        <a:t> Nº  Atendidas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Nº  Perdidas</a:t>
                      </a:r>
                      <a:endParaRPr lang="es-E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% Perdidas</a:t>
                      </a:r>
                      <a:endParaRPr lang="es-E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2965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u="none" strike="noStrike" dirty="0" smtClean="0">
                          <a:effectLst/>
                        </a:rPr>
                        <a:t>Alfajarín (ZGZ I)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u="none" strike="noStrike" dirty="0">
                          <a:effectLst/>
                        </a:rPr>
                        <a:t>717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u="none" strike="noStrike" dirty="0">
                          <a:effectLst/>
                        </a:rPr>
                        <a:t>215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u="none" strike="noStrike">
                          <a:effectLst/>
                        </a:rPr>
                        <a:t>502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u="none" strike="noStrike" dirty="0">
                          <a:effectLst/>
                        </a:rPr>
                        <a:t>70,0%</a:t>
                      </a:r>
                      <a:endParaRPr lang="es-ES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65493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u="none" strike="noStrike" dirty="0" smtClean="0">
                          <a:effectLst/>
                        </a:rPr>
                        <a:t>Belchite (ZGZ II)</a:t>
                      </a:r>
                      <a:endParaRPr lang="es-E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u="none" strike="noStrike" dirty="0" smtClean="0">
                          <a:effectLst/>
                        </a:rPr>
                        <a:t>1.638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u="none" strike="noStrike" dirty="0">
                          <a:effectLst/>
                        </a:rPr>
                        <a:t>573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u="none" strike="noStrike" dirty="0">
                          <a:effectLst/>
                        </a:rPr>
                        <a:t>1.065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u="none" strike="noStrike" dirty="0">
                          <a:effectLst/>
                        </a:rPr>
                        <a:t>64,7%</a:t>
                      </a:r>
                      <a:endParaRPr lang="es-ES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3163396"/>
                  </a:ext>
                </a:extLst>
              </a:tr>
              <a:tr h="20455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u="none" strike="noStrike" dirty="0">
                          <a:effectLst/>
                        </a:rPr>
                        <a:t>Fuentes de </a:t>
                      </a:r>
                      <a:r>
                        <a:rPr lang="es-ES" sz="1100" u="none" strike="noStrike" dirty="0" smtClean="0">
                          <a:effectLst/>
                        </a:rPr>
                        <a:t>Ebro (ZGZ II)</a:t>
                      </a:r>
                      <a:endParaRPr lang="es-E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u="none" strike="noStrike" dirty="0" smtClean="0">
                          <a:effectLst/>
                        </a:rPr>
                        <a:t>2.304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u="none" strike="noStrike" dirty="0" smtClean="0">
                          <a:effectLst/>
                        </a:rPr>
                        <a:t>1.037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u="none" strike="noStrike" dirty="0">
                          <a:effectLst/>
                        </a:rPr>
                        <a:t>1.267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u="none" strike="noStrike" dirty="0">
                          <a:effectLst/>
                        </a:rPr>
                        <a:t>55,3%</a:t>
                      </a:r>
                      <a:endParaRPr lang="es-ES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7504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u="none" strike="noStrike" dirty="0" err="1" smtClean="0">
                          <a:effectLst/>
                        </a:rPr>
                        <a:t>Sástago</a:t>
                      </a:r>
                      <a:r>
                        <a:rPr lang="es-ES" sz="1100" u="none" strike="noStrike" dirty="0" smtClean="0">
                          <a:effectLst/>
                        </a:rPr>
                        <a:t> (ZGZ II)</a:t>
                      </a:r>
                      <a:endParaRPr lang="es-E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u="none" strike="noStrike" dirty="0">
                          <a:effectLst/>
                        </a:rPr>
                        <a:t>922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u="none" strike="noStrike" dirty="0">
                          <a:effectLst/>
                        </a:rPr>
                        <a:t>424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u="none" strike="noStrike">
                          <a:effectLst/>
                        </a:rPr>
                        <a:t>498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u="none" strike="noStrike" dirty="0">
                          <a:effectLst/>
                        </a:rPr>
                        <a:t>54,1%</a:t>
                      </a:r>
                      <a:endParaRPr lang="es-ES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47795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i="1" u="none" strike="noStrike" dirty="0" smtClean="0">
                          <a:effectLst/>
                        </a:rPr>
                        <a:t>Arrabal (ZGZ I)</a:t>
                      </a:r>
                      <a:endParaRPr lang="es-ES" sz="1100" b="1" i="1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u="none" strike="noStrike" dirty="0" smtClean="0">
                          <a:effectLst/>
                        </a:rPr>
                        <a:t>3.758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u="none" strike="noStrike" dirty="0" smtClean="0">
                          <a:effectLst/>
                        </a:rPr>
                        <a:t>1.766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u="none" strike="noStrike">
                          <a:effectLst/>
                        </a:rPr>
                        <a:t>1.992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u="none" strike="noStrike" dirty="0">
                          <a:effectLst/>
                        </a:rPr>
                        <a:t>53,3%</a:t>
                      </a:r>
                      <a:endParaRPr lang="es-ES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1545285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08496" y="2648104"/>
            <a:ext cx="1673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600" dirty="0" smtClean="0"/>
              <a:t>Datos de llamadas en la </a:t>
            </a:r>
            <a:r>
              <a:rPr lang="es-ES" sz="1600" b="1" dirty="0" smtClean="0"/>
              <a:t>1ª semana de octubre de 2022</a:t>
            </a:r>
            <a:r>
              <a:rPr lang="es-ES" sz="1600" dirty="0" smtClean="0"/>
              <a:t> (3/10/2022)</a:t>
            </a:r>
            <a:endParaRPr lang="es-ES" sz="16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314102"/>
              </p:ext>
            </p:extLst>
          </p:nvPr>
        </p:nvGraphicFramePr>
        <p:xfrm>
          <a:off x="2035909" y="2653743"/>
          <a:ext cx="6707495" cy="17623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2731">
                  <a:extLst>
                    <a:ext uri="{9D8B030D-6E8A-4147-A177-3AD203B41FA5}">
                      <a16:colId xmlns:a16="http://schemas.microsoft.com/office/drawing/2014/main" val="2685497961"/>
                    </a:ext>
                  </a:extLst>
                </a:gridCol>
                <a:gridCol w="1313016">
                  <a:extLst>
                    <a:ext uri="{9D8B030D-6E8A-4147-A177-3AD203B41FA5}">
                      <a16:colId xmlns:a16="http://schemas.microsoft.com/office/drawing/2014/main" val="3771481640"/>
                    </a:ext>
                  </a:extLst>
                </a:gridCol>
                <a:gridCol w="1268658">
                  <a:extLst>
                    <a:ext uri="{9D8B030D-6E8A-4147-A177-3AD203B41FA5}">
                      <a16:colId xmlns:a16="http://schemas.microsoft.com/office/drawing/2014/main" val="1991223609"/>
                    </a:ext>
                  </a:extLst>
                </a:gridCol>
                <a:gridCol w="1286402">
                  <a:extLst>
                    <a:ext uri="{9D8B030D-6E8A-4147-A177-3AD203B41FA5}">
                      <a16:colId xmlns:a16="http://schemas.microsoft.com/office/drawing/2014/main" val="818823254"/>
                    </a:ext>
                  </a:extLst>
                </a:gridCol>
                <a:gridCol w="1226688">
                  <a:extLst>
                    <a:ext uri="{9D8B030D-6E8A-4147-A177-3AD203B41FA5}">
                      <a16:colId xmlns:a16="http://schemas.microsoft.com/office/drawing/2014/main" val="2916662019"/>
                    </a:ext>
                  </a:extLst>
                </a:gridCol>
              </a:tblGrid>
              <a:tr h="771525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effectLst/>
                        </a:rPr>
                        <a:t>Centros de Salud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u="none" strike="noStrike" dirty="0">
                          <a:effectLst/>
                        </a:rPr>
                        <a:t> </a:t>
                      </a:r>
                      <a:r>
                        <a:rPr lang="es-ES" sz="1100" b="1" u="none" strike="noStrike" dirty="0">
                          <a:effectLst/>
                        </a:rPr>
                        <a:t>Nº Llamadas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effectLst/>
                        </a:rPr>
                        <a:t> Nº  </a:t>
                      </a:r>
                      <a:r>
                        <a:rPr lang="es-ES" sz="1100" b="1" u="none" strike="noStrike" dirty="0" smtClean="0">
                          <a:effectLst/>
                        </a:rPr>
                        <a:t>Atendidas </a:t>
                      </a:r>
                      <a:r>
                        <a:rPr lang="es-ES" sz="1100" b="0" u="none" strike="noStrike" dirty="0" smtClean="0">
                          <a:effectLst/>
                        </a:rPr>
                        <a:t>(y/o marcadas gestionadas en buzón)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u="none" strike="noStrike" dirty="0">
                          <a:effectLst/>
                        </a:rPr>
                        <a:t> </a:t>
                      </a:r>
                      <a:r>
                        <a:rPr lang="es-ES" sz="1100" b="1" u="none" strike="noStrike" dirty="0">
                          <a:effectLst/>
                        </a:rPr>
                        <a:t>Nº  Perdidas </a:t>
                      </a:r>
                      <a:r>
                        <a:rPr lang="es-ES" sz="1100" u="none" strike="noStrike" dirty="0" smtClean="0">
                          <a:effectLst/>
                        </a:rPr>
                        <a:t>(Pendientes + </a:t>
                      </a:r>
                      <a:r>
                        <a:rPr lang="es-ES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Abandonadas </a:t>
                      </a:r>
                      <a:r>
                        <a:rPr lang="es-ES" sz="11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tras</a:t>
                      </a:r>
                      <a:r>
                        <a:rPr lang="es-ES" sz="1100" b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conectar IVR</a:t>
                      </a:r>
                      <a:r>
                        <a:rPr lang="es-ES" sz="1100" u="none" strike="noStrike" dirty="0" smtClean="0">
                          <a:effectLst/>
                        </a:rPr>
                        <a:t>)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effectLst/>
                        </a:rPr>
                        <a:t>% Perdidas </a:t>
                      </a:r>
                      <a:r>
                        <a:rPr lang="es-ES" sz="1100" u="none" strike="noStrike" dirty="0" smtClean="0">
                          <a:effectLst/>
                        </a:rPr>
                        <a:t>(Pendientes + </a:t>
                      </a:r>
                      <a:r>
                        <a:rPr lang="es-ES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Abandonadas </a:t>
                      </a:r>
                      <a:r>
                        <a:rPr lang="es-ES" sz="11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tras</a:t>
                      </a:r>
                      <a:r>
                        <a:rPr lang="es-ES" sz="1100" b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IVR</a:t>
                      </a:r>
                      <a:r>
                        <a:rPr lang="es-ES" sz="1100" u="none" strike="noStrike" dirty="0" smtClean="0">
                          <a:effectLst/>
                        </a:rPr>
                        <a:t>)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3606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0" u="none" strike="noStrike" dirty="0">
                          <a:effectLst/>
                        </a:rPr>
                        <a:t>Alfajarín (ZGZ I)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u="none" strike="noStrike" dirty="0">
                          <a:effectLst/>
                        </a:rPr>
                        <a:t>274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</a:rPr>
                        <a:t>213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u="none" strike="noStrike" dirty="0">
                          <a:effectLst/>
                        </a:rPr>
                        <a:t>61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 smtClean="0">
                          <a:effectLst/>
                        </a:rPr>
                        <a:t>22,3%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22252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0" u="none" strike="noStrike" dirty="0">
                          <a:effectLst/>
                        </a:rPr>
                        <a:t>Belchite (ZGZ II)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</a:rPr>
                        <a:t>201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167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u="none" strike="noStrike" dirty="0">
                          <a:effectLst/>
                        </a:rPr>
                        <a:t>34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 smtClean="0">
                          <a:effectLst/>
                        </a:rPr>
                        <a:t>16,9%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2498701"/>
                  </a:ext>
                </a:extLst>
              </a:tr>
              <a:tr h="19073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0" u="none" strike="noStrike" dirty="0">
                          <a:effectLst/>
                        </a:rPr>
                        <a:t>Fuentes de Ebro (ZGZ II)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u="none" strike="noStrike" dirty="0">
                          <a:effectLst/>
                        </a:rPr>
                        <a:t>297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295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u="none" strike="noStrike" dirty="0">
                          <a:effectLst/>
                        </a:rPr>
                        <a:t>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 smtClean="0">
                          <a:effectLst/>
                        </a:rPr>
                        <a:t>0,7%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625404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0" u="none" strike="noStrike" dirty="0" err="1">
                          <a:effectLst/>
                        </a:rPr>
                        <a:t>Sástago</a:t>
                      </a:r>
                      <a:r>
                        <a:rPr lang="es-ES" sz="1100" b="0" u="none" strike="noStrike" dirty="0">
                          <a:effectLst/>
                        </a:rPr>
                        <a:t> (ZGZ II)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u="none" strike="noStrike" dirty="0">
                          <a:effectLst/>
                        </a:rPr>
                        <a:t>238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201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u="none" strike="noStrike" dirty="0">
                          <a:effectLst/>
                        </a:rPr>
                        <a:t>37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 smtClean="0">
                          <a:effectLst/>
                        </a:rPr>
                        <a:t>15,6%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57903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i="1" u="none" strike="noStrike" dirty="0">
                          <a:effectLst/>
                        </a:rPr>
                        <a:t>Arrabal (ZGZ I)</a:t>
                      </a:r>
                      <a:endParaRPr lang="es-E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u="none" strike="noStrike" dirty="0">
                          <a:effectLst/>
                        </a:rPr>
                        <a:t>391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</a:rPr>
                        <a:t>367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u="none" strike="noStrike" dirty="0">
                          <a:effectLst/>
                        </a:rPr>
                        <a:t>24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 smtClean="0">
                          <a:effectLst/>
                        </a:rPr>
                        <a:t>6,1%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9696427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135559" y="4828038"/>
            <a:ext cx="1646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600" dirty="0" smtClean="0"/>
              <a:t>Datos de llamadas en la </a:t>
            </a:r>
            <a:r>
              <a:rPr lang="es-ES" sz="1600" b="1" dirty="0" smtClean="0"/>
              <a:t>2ª semana de diciembre de 2022</a:t>
            </a:r>
            <a:r>
              <a:rPr lang="es-ES" sz="1600" dirty="0" smtClean="0"/>
              <a:t> (12/12/2022)</a:t>
            </a:r>
            <a:endParaRPr lang="es-ES" sz="1600" dirty="0"/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006649"/>
              </p:ext>
            </p:extLst>
          </p:nvPr>
        </p:nvGraphicFramePr>
        <p:xfrm>
          <a:off x="2035909" y="4712756"/>
          <a:ext cx="6707494" cy="1800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2731">
                  <a:extLst>
                    <a:ext uri="{9D8B030D-6E8A-4147-A177-3AD203B41FA5}">
                      <a16:colId xmlns:a16="http://schemas.microsoft.com/office/drawing/2014/main" val="2685497961"/>
                    </a:ext>
                  </a:extLst>
                </a:gridCol>
                <a:gridCol w="1313016">
                  <a:extLst>
                    <a:ext uri="{9D8B030D-6E8A-4147-A177-3AD203B41FA5}">
                      <a16:colId xmlns:a16="http://schemas.microsoft.com/office/drawing/2014/main" val="3771481640"/>
                    </a:ext>
                  </a:extLst>
                </a:gridCol>
                <a:gridCol w="1268658">
                  <a:extLst>
                    <a:ext uri="{9D8B030D-6E8A-4147-A177-3AD203B41FA5}">
                      <a16:colId xmlns:a16="http://schemas.microsoft.com/office/drawing/2014/main" val="1991223609"/>
                    </a:ext>
                  </a:extLst>
                </a:gridCol>
                <a:gridCol w="1286401">
                  <a:extLst>
                    <a:ext uri="{9D8B030D-6E8A-4147-A177-3AD203B41FA5}">
                      <a16:colId xmlns:a16="http://schemas.microsoft.com/office/drawing/2014/main" val="818823254"/>
                    </a:ext>
                  </a:extLst>
                </a:gridCol>
                <a:gridCol w="1226688">
                  <a:extLst>
                    <a:ext uri="{9D8B030D-6E8A-4147-A177-3AD203B41FA5}">
                      <a16:colId xmlns:a16="http://schemas.microsoft.com/office/drawing/2014/main" val="2916662019"/>
                    </a:ext>
                  </a:extLst>
                </a:gridCol>
              </a:tblGrid>
              <a:tr h="771525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effectLst/>
                        </a:rPr>
                        <a:t>Centros de Salud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u="none" strike="noStrike" dirty="0">
                          <a:effectLst/>
                        </a:rPr>
                        <a:t> </a:t>
                      </a:r>
                      <a:r>
                        <a:rPr lang="es-ES" sz="1100" b="1" u="none" strike="noStrike" dirty="0">
                          <a:effectLst/>
                        </a:rPr>
                        <a:t>Nº Llamadas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u="none" strike="noStrike" dirty="0">
                          <a:effectLst/>
                        </a:rPr>
                        <a:t> Nº  </a:t>
                      </a:r>
                      <a:r>
                        <a:rPr lang="es-ES" sz="1100" b="1" u="none" strike="noStrike" dirty="0" smtClean="0">
                          <a:effectLst/>
                        </a:rPr>
                        <a:t>Atendidas </a:t>
                      </a:r>
                      <a:r>
                        <a:rPr lang="es-ES" sz="1100" b="0" u="none" strike="noStrike" dirty="0" smtClean="0">
                          <a:effectLst/>
                        </a:rPr>
                        <a:t>(y/o marcadas gestionadas en buzón)</a:t>
                      </a:r>
                      <a:endParaRPr lang="es-E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u="none" strike="noStrike" dirty="0">
                          <a:effectLst/>
                        </a:rPr>
                        <a:t> </a:t>
                      </a:r>
                      <a:r>
                        <a:rPr lang="es-ES" sz="1100" b="1" u="none" strike="noStrike" dirty="0">
                          <a:effectLst/>
                        </a:rPr>
                        <a:t>Nº  Perdidas </a:t>
                      </a:r>
                      <a:r>
                        <a:rPr lang="es-ES" sz="1100" u="none" strike="noStrike" dirty="0" smtClean="0">
                          <a:effectLst/>
                        </a:rPr>
                        <a:t>(Pendientes + </a:t>
                      </a:r>
                      <a:r>
                        <a:rPr lang="es-ES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Abandonadas </a:t>
                      </a:r>
                      <a:r>
                        <a:rPr lang="es-ES" sz="11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tras</a:t>
                      </a:r>
                      <a:r>
                        <a:rPr lang="es-ES" sz="1100" b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conectar IVR</a:t>
                      </a:r>
                      <a:r>
                        <a:rPr lang="es-ES" sz="1100" u="none" strike="noStrike" dirty="0" smtClean="0">
                          <a:effectLst/>
                        </a:rPr>
                        <a:t>)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effectLst/>
                        </a:rPr>
                        <a:t>% Perdidas </a:t>
                      </a:r>
                      <a:r>
                        <a:rPr lang="es-ES" sz="1100" u="none" strike="noStrike" dirty="0" smtClean="0">
                          <a:effectLst/>
                        </a:rPr>
                        <a:t>(Pendientes + </a:t>
                      </a:r>
                      <a:r>
                        <a:rPr lang="es-ES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Abandonadas </a:t>
                      </a:r>
                      <a:r>
                        <a:rPr lang="es-ES" sz="11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tras</a:t>
                      </a:r>
                      <a:r>
                        <a:rPr lang="es-ES" sz="1100" b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 IVR</a:t>
                      </a:r>
                      <a:r>
                        <a:rPr lang="es-ES" sz="1100" u="none" strike="noStrike" dirty="0" smtClean="0">
                          <a:effectLst/>
                        </a:rPr>
                        <a:t>)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3606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0" u="none" strike="noStrike" dirty="0">
                          <a:effectLst/>
                        </a:rPr>
                        <a:t>Alfajarín (ZGZ I)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22252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0" u="none" strike="noStrike" dirty="0">
                          <a:effectLst/>
                        </a:rPr>
                        <a:t>Belchite (ZGZ II)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</a:t>
                      </a: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2498701"/>
                  </a:ext>
                </a:extLst>
              </a:tr>
              <a:tr h="19073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0" u="none" strike="noStrike" dirty="0">
                          <a:effectLst/>
                        </a:rPr>
                        <a:t>Fuentes de Ebro (ZGZ II)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625404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0" u="none" strike="noStrike" dirty="0" err="1">
                          <a:effectLst/>
                        </a:rPr>
                        <a:t>Sástago</a:t>
                      </a:r>
                      <a:r>
                        <a:rPr lang="es-ES" sz="1100" b="0" u="none" strike="noStrike" dirty="0">
                          <a:effectLst/>
                        </a:rPr>
                        <a:t> (ZGZ II)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</a:t>
                      </a: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57903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i="1" u="none" strike="noStrike" dirty="0">
                          <a:effectLst/>
                        </a:rPr>
                        <a:t>Arrabal (ZGZ I)</a:t>
                      </a:r>
                      <a:endParaRPr lang="es-E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518</a:t>
                      </a: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9696427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9602" y="741848"/>
            <a:ext cx="2723555" cy="163703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9602" y="2777131"/>
            <a:ext cx="2723555" cy="163703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9602" y="4760667"/>
            <a:ext cx="2723555" cy="163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3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158313" y="631012"/>
            <a:ext cx="9728887" cy="599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latin typeface="+mn-lt"/>
              </a:rPr>
              <a:t>Análisis </a:t>
            </a:r>
            <a:r>
              <a:rPr lang="es-ES" sz="2400" b="1" dirty="0" smtClean="0">
                <a:latin typeface="+mn-lt"/>
              </a:rPr>
              <a:t>comparado</a:t>
            </a:r>
            <a:r>
              <a:rPr lang="es-ES" sz="2400" dirty="0" smtClean="0">
                <a:latin typeface="+mn-lt"/>
              </a:rPr>
              <a:t> (%) </a:t>
            </a:r>
            <a:r>
              <a:rPr lang="es-ES" sz="2400" b="1" dirty="0" smtClean="0">
                <a:latin typeface="+mn-lt"/>
              </a:rPr>
              <a:t>del </a:t>
            </a:r>
            <a:r>
              <a:rPr lang="es-ES" sz="2400" b="1" dirty="0">
                <a:latin typeface="+mn-lt"/>
              </a:rPr>
              <a:t>tipo de atención </a:t>
            </a:r>
            <a:r>
              <a:rPr lang="es-ES" sz="2400" dirty="0">
                <a:latin typeface="+mn-lt"/>
              </a:rPr>
              <a:t>a las llamadas </a:t>
            </a:r>
            <a:r>
              <a:rPr lang="es-ES" sz="2400" dirty="0" smtClean="0">
                <a:latin typeface="+mn-lt"/>
              </a:rPr>
              <a:t>en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smtClean="0">
                <a:latin typeface="+mn-lt"/>
              </a:rPr>
              <a:t>CS rurales y CS urbanos*</a:t>
            </a:r>
            <a:endParaRPr lang="es-ES" sz="2400" dirty="0">
              <a:latin typeface="+mn-lt"/>
            </a:endParaRPr>
          </a:p>
          <a:p>
            <a:endParaRPr lang="es-ES" sz="2800" dirty="0">
              <a:solidFill>
                <a:srgbClr val="C00000"/>
              </a:solidFill>
              <a:latin typeface="+mn-lt"/>
            </a:endParaRPr>
          </a:p>
          <a:p>
            <a:endParaRPr lang="es-ES" sz="2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93" y="233611"/>
            <a:ext cx="1648735" cy="5201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7838" y="5945385"/>
            <a:ext cx="1715923" cy="82199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2379" y="5936387"/>
            <a:ext cx="103854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/>
              <a:t>* Para efectuar este análisis, se han considerado por: a) </a:t>
            </a:r>
            <a:r>
              <a:rPr lang="es-ES" sz="1600" dirty="0"/>
              <a:t>Centros Rurales,</a:t>
            </a:r>
            <a:r>
              <a:rPr lang="es-ES" sz="1600" dirty="0" smtClean="0"/>
              <a:t> </a:t>
            </a:r>
            <a:r>
              <a:rPr lang="es-ES" sz="1600" dirty="0"/>
              <a:t>los </a:t>
            </a:r>
            <a:r>
              <a:rPr lang="es-ES" sz="1600" dirty="0" smtClean="0"/>
              <a:t>datos de los 5 </a:t>
            </a:r>
            <a:r>
              <a:rPr lang="es-ES" sz="1600" dirty="0"/>
              <a:t>Centros de </a:t>
            </a:r>
            <a:r>
              <a:rPr lang="es-ES" sz="1600" dirty="0" smtClean="0"/>
              <a:t>Salud (de la lista 17 de &gt; 50% perdidas), de la semana </a:t>
            </a:r>
            <a:r>
              <a:rPr lang="es-ES" sz="1600" dirty="0"/>
              <a:t>del </a:t>
            </a:r>
            <a:r>
              <a:rPr lang="es-ES" sz="1600" dirty="0" smtClean="0"/>
              <a:t>03/10/2022 que ya se analizan en la </a:t>
            </a:r>
            <a:r>
              <a:rPr lang="es-ES" sz="1600" dirty="0"/>
              <a:t>diapositiva </a:t>
            </a:r>
            <a:r>
              <a:rPr lang="es-ES" sz="1600" dirty="0" smtClean="0"/>
              <a:t>anterior; </a:t>
            </a:r>
            <a:r>
              <a:rPr lang="es-ES" sz="1600" dirty="0"/>
              <a:t>y </a:t>
            </a:r>
            <a:r>
              <a:rPr lang="es-ES" sz="1600" dirty="0" smtClean="0"/>
              <a:t>b) Centros urbanos, los 30 CS (los 36 conectados a IVR, menos los 5 anteriores y el de </a:t>
            </a:r>
            <a:r>
              <a:rPr lang="es-ES" sz="1600" dirty="0" err="1" smtClean="0"/>
              <a:t>Zuera</a:t>
            </a:r>
            <a:r>
              <a:rPr lang="es-ES" sz="1600" dirty="0" smtClean="0"/>
              <a:t>) en el periodo </a:t>
            </a:r>
            <a:r>
              <a:rPr lang="es-ES" sz="1600" dirty="0"/>
              <a:t>del 22/09/2022 al </a:t>
            </a:r>
            <a:r>
              <a:rPr lang="es-ES" sz="1600" dirty="0" smtClean="0"/>
              <a:t>16/12/2022.</a:t>
            </a:r>
            <a:endParaRPr lang="es-ES" sz="16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921687"/>
              </p:ext>
            </p:extLst>
          </p:nvPr>
        </p:nvGraphicFramePr>
        <p:xfrm>
          <a:off x="2158313" y="963123"/>
          <a:ext cx="7371449" cy="4763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72452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93" y="233611"/>
            <a:ext cx="1648735" cy="5201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892" y="5879483"/>
            <a:ext cx="1715923" cy="821999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1999034" y="175743"/>
            <a:ext cx="9815033" cy="599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>
                <a:latin typeface="+mn-lt"/>
              </a:rPr>
              <a:t>Tiempos medios </a:t>
            </a:r>
            <a:r>
              <a:rPr lang="es-ES" sz="2400" dirty="0" smtClean="0">
                <a:latin typeface="+mn-lt"/>
              </a:rPr>
              <a:t>de las llamadas</a:t>
            </a:r>
            <a:r>
              <a:rPr lang="es-ES" sz="2400" dirty="0">
                <a:latin typeface="+mn-lt"/>
              </a:rPr>
              <a:t> de los 5 Centros de Salud analizados en la Semana del 12/12/2022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458155" y="1123061"/>
            <a:ext cx="6325921" cy="954107"/>
          </a:xfrm>
          <a:prstGeom prst="rect">
            <a:avLst/>
          </a:prstGeom>
          <a:solidFill>
            <a:srgbClr val="009DA0"/>
          </a:solidFill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pPr algn="ctr"/>
            <a:r>
              <a:rPr lang="es-ES" sz="2000" b="1" dirty="0" smtClean="0"/>
              <a:t>Entrada de llamada a IVR</a:t>
            </a:r>
          </a:p>
          <a:p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>
            <a:off x="330740" y="2218185"/>
            <a:ext cx="3336588" cy="1196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Opción 1: “Cita automática y si esperas</a:t>
            </a:r>
            <a:r>
              <a:rPr lang="es-ES" dirty="0">
                <a:solidFill>
                  <a:schemeClr val="tx1"/>
                </a:solidFill>
              </a:rPr>
              <a:t>”. Tiempo medio llamadas atendidas </a:t>
            </a:r>
            <a:r>
              <a:rPr lang="es-ES" dirty="0" smtClean="0">
                <a:solidFill>
                  <a:schemeClr val="tx1"/>
                </a:solidFill>
              </a:rPr>
              <a:t>mediante </a:t>
            </a:r>
            <a:r>
              <a:rPr lang="es-ES" dirty="0" err="1">
                <a:solidFill>
                  <a:schemeClr val="tx1"/>
                </a:solidFill>
              </a:rPr>
              <a:t>a</a:t>
            </a:r>
            <a:r>
              <a:rPr lang="es-ES" dirty="0" err="1" smtClean="0">
                <a:solidFill>
                  <a:schemeClr val="tx1"/>
                </a:solidFill>
              </a:rPr>
              <a:t>utocita</a:t>
            </a:r>
            <a:r>
              <a:rPr lang="es-ES" dirty="0">
                <a:solidFill>
                  <a:schemeClr val="tx1"/>
                </a:solidFill>
              </a:rPr>
              <a:t>: </a:t>
            </a:r>
            <a:endParaRPr lang="es-ES" dirty="0" smtClean="0">
              <a:solidFill>
                <a:schemeClr val="tx1"/>
              </a:solidFill>
            </a:endParaRPr>
          </a:p>
          <a:p>
            <a:pPr algn="ctr"/>
            <a:r>
              <a:rPr lang="es-ES" b="1" dirty="0" smtClean="0">
                <a:solidFill>
                  <a:schemeClr val="tx1"/>
                </a:solidFill>
              </a:rPr>
              <a:t>0:31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939701" y="2218185"/>
            <a:ext cx="3521413" cy="1196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Opción 2: “Atendido por un operador”. </a:t>
            </a:r>
            <a:r>
              <a:rPr lang="es-ES" dirty="0">
                <a:solidFill>
                  <a:schemeClr val="tx1"/>
                </a:solidFill>
              </a:rPr>
              <a:t>T</a:t>
            </a:r>
            <a:r>
              <a:rPr lang="es-ES" dirty="0" smtClean="0">
                <a:solidFill>
                  <a:schemeClr val="tx1"/>
                </a:solidFill>
              </a:rPr>
              <a:t>iempo medio llamadas atendidas por el </a:t>
            </a:r>
            <a:r>
              <a:rPr lang="es-ES" dirty="0" err="1" smtClean="0">
                <a:solidFill>
                  <a:schemeClr val="tx1"/>
                </a:solidFill>
              </a:rPr>
              <a:t>Call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chemeClr val="tx1"/>
                </a:solidFill>
              </a:rPr>
              <a:t>Center: </a:t>
            </a:r>
            <a:r>
              <a:rPr lang="es-ES" b="1" dirty="0" smtClean="0">
                <a:solidFill>
                  <a:schemeClr val="tx1"/>
                </a:solidFill>
              </a:rPr>
              <a:t>2:12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844659" y="2203159"/>
            <a:ext cx="3015574" cy="9194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Opción 3: 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Centro de Salud: “Esperar a ser atendido por el CS”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9503923" y="3722920"/>
            <a:ext cx="2173997" cy="19969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Llamadas que en el momento de extraer los datos aún están en curso</a:t>
            </a:r>
          </a:p>
          <a:p>
            <a:pPr algn="ctr"/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Sin datos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7178449" y="3722920"/>
            <a:ext cx="2173997" cy="19969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Tiempo medio de las llamadas que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solicitan devolución de llamada, hasta que dejan su nº telf. (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CMB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ctr"/>
            <a:endParaRPr lang="es-ES" sz="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4:22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4851218" y="3722920"/>
            <a:ext cx="2173997" cy="19969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Tiempo medio de las llamadas que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dejan un mensaje en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buzón</a:t>
            </a:r>
          </a:p>
          <a:p>
            <a:pPr algn="ctr"/>
            <a:endParaRPr lang="es-ES" sz="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s-ES" sz="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s-ES" sz="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s-ES" sz="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s-ES" sz="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s-ES" sz="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s-ES" sz="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s-ES" sz="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s-ES" sz="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4:46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2458155" y="3722920"/>
            <a:ext cx="2173997" cy="19969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Tiempo medio de las llamadas que finalmente son </a:t>
            </a:r>
            <a:r>
              <a:rPr lang="es-E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abandonas por usuarios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esperando a ser atendidos por CS</a:t>
            </a:r>
          </a:p>
          <a:p>
            <a:pPr algn="ctr"/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2:48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130924" y="3722920"/>
            <a:ext cx="2173997" cy="19969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Tiempo medio de las llamadas transferidas al CS, hasta que la llamada </a:t>
            </a:r>
            <a:r>
              <a:rPr lang="es-E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 transfiere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CS</a:t>
            </a:r>
          </a:p>
          <a:p>
            <a:pPr algn="ctr"/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s-ES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s-ES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3:55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" name="Conector recto 29"/>
          <p:cNvCxnSpPr>
            <a:stCxn id="15" idx="2"/>
          </p:cNvCxnSpPr>
          <p:nvPr/>
        </p:nvCxnSpPr>
        <p:spPr>
          <a:xfrm>
            <a:off x="9352446" y="3122579"/>
            <a:ext cx="0" cy="389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1206229" y="3511685"/>
            <a:ext cx="93677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10573966" y="3511685"/>
            <a:ext cx="0" cy="211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8197175" y="3511685"/>
            <a:ext cx="0" cy="211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5920902" y="3511685"/>
            <a:ext cx="0" cy="211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3482502" y="3511685"/>
            <a:ext cx="0" cy="211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>
            <a:off x="1206229" y="3511685"/>
            <a:ext cx="0" cy="211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4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401234" y="0"/>
            <a:ext cx="9144000" cy="77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>
                <a:latin typeface="+mn-lt"/>
              </a:rPr>
              <a:t>Seguimiento de la ejecución </a:t>
            </a:r>
            <a:r>
              <a:rPr lang="es-ES" sz="2400" dirty="0" smtClean="0">
                <a:latin typeface="+mn-lt"/>
              </a:rPr>
              <a:t>de propuestas de partida</a:t>
            </a:r>
            <a:endParaRPr lang="es-ES" sz="2400" dirty="0">
              <a:latin typeface="+mn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44" y="204590"/>
            <a:ext cx="1648735" cy="52016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79617" y="861881"/>
            <a:ext cx="11030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/>
              <a:t>Los niveles de atención telefónica han mejorado, dado que las </a:t>
            </a:r>
            <a:r>
              <a:rPr lang="es-ES" sz="2000" b="1" dirty="0" smtClean="0"/>
              <a:t>llamadas perdidas y/o abandonadas han pasado de un 58% a un 6% </a:t>
            </a:r>
            <a:r>
              <a:rPr lang="es-ES" sz="2000" b="1" dirty="0" err="1" smtClean="0"/>
              <a:t>apróx</a:t>
            </a:r>
            <a:r>
              <a:rPr lang="es-ES" sz="2000" dirty="0" smtClean="0"/>
              <a:t>.  </a:t>
            </a:r>
            <a:endParaRPr lang="es-ES" sz="2000" b="1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198" y="6326659"/>
            <a:ext cx="969329" cy="46158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70703" y="4229970"/>
            <a:ext cx="116002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/>
              <a:t>La </a:t>
            </a:r>
            <a:r>
              <a:rPr lang="es-ES" sz="2000" b="1" dirty="0" smtClean="0"/>
              <a:t>opción del buzón </a:t>
            </a:r>
            <a:r>
              <a:rPr lang="es-ES" sz="2000" dirty="0" smtClean="0"/>
              <a:t>ha sido capaz de recuperar entre un 10 y 15% de las llamadas. Generando valor, especialmente, en las horas punta o momentos en los que operadores de </a:t>
            </a:r>
            <a:r>
              <a:rPr lang="es-ES" sz="2000" dirty="0" err="1" smtClean="0"/>
              <a:t>serv</a:t>
            </a:r>
            <a:r>
              <a:rPr lang="es-ES" sz="2000" dirty="0" smtClean="0"/>
              <a:t>. </a:t>
            </a:r>
            <a:r>
              <a:rPr lang="es-ES" sz="2000" dirty="0"/>
              <a:t>d</a:t>
            </a:r>
            <a:r>
              <a:rPr lang="es-ES" sz="2000" dirty="0" smtClean="0"/>
              <a:t>e admisión están más ocupados</a:t>
            </a:r>
            <a:r>
              <a:rPr lang="es-ES" sz="2000" dirty="0"/>
              <a:t>. </a:t>
            </a:r>
            <a:r>
              <a:rPr lang="es-ES" sz="2000" dirty="0" smtClean="0"/>
              <a:t>En todo caso, se constata que</a:t>
            </a:r>
            <a:r>
              <a:rPr lang="es-ES" sz="2000" dirty="0"/>
              <a:t>, en términos generales, </a:t>
            </a:r>
            <a:r>
              <a:rPr lang="es-ES" sz="2000" dirty="0" smtClean="0"/>
              <a:t>las llamadas con mensajes en buzón son </a:t>
            </a:r>
            <a:r>
              <a:rPr lang="es-ES" sz="2000" dirty="0"/>
              <a:t>asumibles por los </a:t>
            </a:r>
            <a:r>
              <a:rPr lang="es-ES" sz="2000" dirty="0" err="1"/>
              <a:t>Serv</a:t>
            </a:r>
            <a:r>
              <a:rPr lang="es-ES" sz="2000" dirty="0"/>
              <a:t>. de Admisión.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/>
              <a:t>Se ha dado una </a:t>
            </a:r>
            <a:r>
              <a:rPr lang="es-ES" sz="2000" b="1" dirty="0" smtClean="0"/>
              <a:t>mayor aceptación en el mundo urbano </a:t>
            </a:r>
            <a:r>
              <a:rPr lang="es-ES" sz="2000" dirty="0" smtClean="0"/>
              <a:t>que en el mundo rural, tal y cómo se puede observar en el número de llamadas abandonadas. De ahí la conveniencia de diferenciar el sistema.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79618" y="1680003"/>
            <a:ext cx="110309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 smtClean="0"/>
              <a:t>La IVR resuelve de manera automatizada en torno al 30% de las llamadas totales a los CS.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000" dirty="0" smtClean="0"/>
              <a:t>En el total </a:t>
            </a:r>
            <a:r>
              <a:rPr lang="es-ES" sz="2000" dirty="0"/>
              <a:t>de </a:t>
            </a:r>
            <a:r>
              <a:rPr lang="es-ES" sz="2000" dirty="0" smtClean="0"/>
              <a:t>Centros de Salud </a:t>
            </a:r>
            <a:r>
              <a:rPr lang="es-ES" sz="2000" dirty="0"/>
              <a:t>(36) conectados, y en el periodo completo de funcionamiento del </a:t>
            </a:r>
            <a:r>
              <a:rPr lang="es-ES" sz="2000" dirty="0" smtClean="0"/>
              <a:t>buzón (datos de 2012), </a:t>
            </a:r>
            <a:r>
              <a:rPr lang="es-ES" sz="2000" dirty="0"/>
              <a:t>el paso por </a:t>
            </a:r>
            <a:r>
              <a:rPr lang="es-ES" sz="2000" dirty="0" smtClean="0"/>
              <a:t>la IVR, hace que con el sistema de citación automática </a:t>
            </a:r>
            <a:r>
              <a:rPr lang="es-ES" sz="2000" dirty="0"/>
              <a:t>y </a:t>
            </a:r>
            <a:r>
              <a:rPr lang="es-ES" sz="2000" dirty="0" smtClean="0"/>
              <a:t>el </a:t>
            </a:r>
            <a:r>
              <a:rPr lang="es-ES" sz="2000" dirty="0" err="1"/>
              <a:t>c</a:t>
            </a:r>
            <a:r>
              <a:rPr lang="es-ES" sz="2000" dirty="0" err="1" smtClean="0"/>
              <a:t>all</a:t>
            </a:r>
            <a:r>
              <a:rPr lang="es-ES" sz="2000" dirty="0" smtClean="0"/>
              <a:t> center se alivie </a:t>
            </a:r>
            <a:r>
              <a:rPr lang="es-ES" sz="2000" dirty="0"/>
              <a:t>un 31,6</a:t>
            </a:r>
            <a:r>
              <a:rPr lang="es-ES" sz="2000" dirty="0" smtClean="0"/>
              <a:t>% de las llamadas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000" dirty="0" smtClean="0"/>
              <a:t>En el caso de los 30 CS urbanos, durante este mismo periodo, este porcentaje se eleva al 33,6%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2000" dirty="0" smtClean="0"/>
              <a:t>En el caso de los 5 centros “rurales” analizados (</a:t>
            </a:r>
            <a:r>
              <a:rPr lang="es-ES" sz="2000" i="1" dirty="0" smtClean="0"/>
              <a:t>los de la lista de 17 con &gt;50% llamadas abandonadas en 2021, que son 4 rurales más el CS de Arraba</a:t>
            </a:r>
            <a:r>
              <a:rPr lang="es-ES" sz="2000" dirty="0" smtClean="0"/>
              <a:t>l), en la semana del 3/10/2022, se aliviaba casi un 27%. 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714957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401234" y="0"/>
            <a:ext cx="9144000" cy="77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>
                <a:latin typeface="+mn-lt"/>
              </a:rPr>
              <a:t>Seguimiento de la ejecución: Cuadro de mando</a:t>
            </a:r>
            <a:endParaRPr lang="es-ES" sz="2400" dirty="0">
              <a:latin typeface="+mn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44" y="204590"/>
            <a:ext cx="1648735" cy="52016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392" y="6483418"/>
            <a:ext cx="640135" cy="30482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32" y="4217718"/>
            <a:ext cx="4456104" cy="152780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6031" y="2684043"/>
            <a:ext cx="7195969" cy="410420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62867" y="2684043"/>
            <a:ext cx="4594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Este análisis </a:t>
            </a:r>
            <a:r>
              <a:rPr lang="es-ES" dirty="0"/>
              <a:t>s</a:t>
            </a:r>
            <a:r>
              <a:rPr lang="es-ES" dirty="0" smtClean="0"/>
              <a:t>e ha realizado, en su mayor parte, mediante los </a:t>
            </a:r>
            <a:r>
              <a:rPr lang="es-ES" dirty="0"/>
              <a:t>cuadros de </a:t>
            </a:r>
            <a:r>
              <a:rPr lang="es-ES" dirty="0" smtClean="0"/>
              <a:t>mando o </a:t>
            </a:r>
            <a:r>
              <a:rPr lang="es-ES" b="1" dirty="0" smtClean="0"/>
              <a:t>sistema de información para la gestión</a:t>
            </a:r>
            <a:r>
              <a:rPr lang="es-ES" dirty="0" smtClean="0"/>
              <a:t> de la atención telefónica.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62867" y="992824"/>
            <a:ext cx="11492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Con este sistema, actualmente se cuantifican las llamadas a éstos CS (y mensajes en buzón), Este análisis se ha realizado, en su mayor parte, mediante </a:t>
            </a:r>
            <a:r>
              <a:rPr lang="es-ES" dirty="0" smtClean="0"/>
              <a:t>un </a:t>
            </a:r>
            <a:r>
              <a:rPr lang="es-ES" b="1" dirty="0" smtClean="0"/>
              <a:t>sistema </a:t>
            </a:r>
            <a:r>
              <a:rPr lang="es-ES" b="1" dirty="0"/>
              <a:t>de información para la gestión</a:t>
            </a:r>
            <a:r>
              <a:rPr lang="es-ES" dirty="0"/>
              <a:t> </a:t>
            </a:r>
            <a:r>
              <a:rPr lang="es-ES" dirty="0" smtClean="0"/>
              <a:t>o cuadros </a:t>
            </a:r>
            <a:r>
              <a:rPr lang="es-ES" dirty="0"/>
              <a:t>de </a:t>
            </a:r>
            <a:r>
              <a:rPr lang="es-ES" dirty="0" smtClean="0"/>
              <a:t>mando de </a:t>
            </a:r>
            <a:r>
              <a:rPr lang="es-ES" dirty="0"/>
              <a:t>la atención telefónica.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Al que se </a:t>
            </a:r>
            <a:r>
              <a:rPr lang="es-ES" dirty="0"/>
              <a:t>ha facilitado </a:t>
            </a:r>
            <a:r>
              <a:rPr lang="es-ES" b="1" dirty="0"/>
              <a:t>acceso a las Direcciones de Atención Primaria </a:t>
            </a:r>
            <a:r>
              <a:rPr lang="es-ES" dirty="0"/>
              <a:t>de cada uno de los Sectores Sanitarios que cuentan con CS conectados </a:t>
            </a:r>
          </a:p>
        </p:txBody>
      </p:sp>
    </p:spTree>
    <p:extLst>
      <p:ext uri="{BB962C8B-B14F-4D97-AF65-F5344CB8AC3E}">
        <p14:creationId xmlns:p14="http://schemas.microsoft.com/office/powerpoint/2010/main" val="3327857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69" y="141493"/>
            <a:ext cx="1648735" cy="5201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1038" y="6200668"/>
            <a:ext cx="1210962" cy="57926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106298" y="199992"/>
            <a:ext cx="740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Acrónimos y notas </a:t>
            </a:r>
            <a:r>
              <a:rPr lang="es-ES" sz="2400" b="1" dirty="0"/>
              <a:t>metodológicas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03824" y="2697198"/>
            <a:ext cx="114107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 smtClean="0"/>
              <a:t>Los periodos analizados son: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500" b="1" dirty="0"/>
              <a:t>Periodo del proyecto piloto comprendido </a:t>
            </a:r>
            <a:r>
              <a:rPr lang="es-ES" sz="1500" dirty="0"/>
              <a:t>(</a:t>
            </a:r>
            <a:r>
              <a:rPr lang="es-ES" sz="1500" i="1" dirty="0"/>
              <a:t>entre el 22/09/2022 y el </a:t>
            </a:r>
            <a:r>
              <a:rPr lang="es-ES" sz="1500" i="1" dirty="0" smtClean="0"/>
              <a:t>16/12/2022). A partir de esta última semana, se considera que el funcionamiento del aplicativo del buzón se estabilizó o se redujeron las incidencias</a:t>
            </a:r>
            <a:r>
              <a:rPr lang="es-ES" sz="1500" dirty="0"/>
              <a:t>.</a:t>
            </a:r>
            <a:endParaRPr lang="es-ES" sz="1500" b="1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500" b="1" dirty="0" smtClean="0"/>
              <a:t>1ª semana de octubre de 2021 </a:t>
            </a:r>
            <a:r>
              <a:rPr lang="es-ES" sz="1500" dirty="0" smtClean="0"/>
              <a:t>(4/10/2021). </a:t>
            </a:r>
            <a:r>
              <a:rPr lang="es-ES" sz="1500" i="1" dirty="0" smtClean="0"/>
              <a:t>Tratándose de la </a:t>
            </a:r>
            <a:r>
              <a:rPr lang="es-ES" sz="1500" i="1" dirty="0"/>
              <a:t>s</a:t>
            </a:r>
            <a:r>
              <a:rPr lang="es-ES" sz="1500" i="1" dirty="0" smtClean="0"/>
              <a:t>emana previa a puente y fiesta nacional del 12 de octubre. Datos que, aún siendo una “semana valle” o no siendo un pico de incidencia </a:t>
            </a:r>
            <a:r>
              <a:rPr lang="es-ES" sz="1500" i="1" dirty="0" err="1" smtClean="0"/>
              <a:t>Covid</a:t>
            </a:r>
            <a:r>
              <a:rPr lang="es-ES" sz="1500" i="1" dirty="0" smtClean="0"/>
              <a:t>, todavía se sitúan en este contexto.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500" b="1" dirty="0" smtClean="0"/>
              <a:t>1ª semana de octubre de 2022</a:t>
            </a:r>
            <a:r>
              <a:rPr lang="es-ES" sz="1500" b="1" dirty="0"/>
              <a:t> </a:t>
            </a:r>
            <a:r>
              <a:rPr lang="es-ES" sz="1500" dirty="0" smtClean="0"/>
              <a:t>(3/10/2022). </a:t>
            </a:r>
            <a:r>
              <a:rPr lang="es-ES" sz="1500" i="1" dirty="0"/>
              <a:t>Tratándose de </a:t>
            </a:r>
            <a:r>
              <a:rPr lang="es-ES" sz="1500" i="1" dirty="0" smtClean="0"/>
              <a:t>la misma Semana que en 2021. La semana </a:t>
            </a:r>
            <a:r>
              <a:rPr lang="es-ES" sz="1500" i="1" dirty="0"/>
              <a:t>previa </a:t>
            </a:r>
            <a:r>
              <a:rPr lang="es-ES" sz="1500" i="1" dirty="0" smtClean="0"/>
              <a:t>al </a:t>
            </a:r>
            <a:r>
              <a:rPr lang="es-ES" sz="1500" i="1" dirty="0"/>
              <a:t>puente y fiesta nacional del 12 de </a:t>
            </a:r>
            <a:r>
              <a:rPr lang="es-ES" sz="1500" i="1" dirty="0" smtClean="0"/>
              <a:t>octubre. Se trata de datos relacionados con otra etapa diferente de </a:t>
            </a:r>
            <a:r>
              <a:rPr lang="es-ES" sz="1500" i="1" dirty="0"/>
              <a:t>la pandemia </a:t>
            </a:r>
            <a:r>
              <a:rPr lang="es-ES" sz="1500" i="1" dirty="0" err="1" smtClean="0"/>
              <a:t>Covid</a:t>
            </a:r>
            <a:r>
              <a:rPr lang="es-ES" sz="1500" i="1" dirty="0" smtClean="0"/>
              <a:t>, con menor incidencia en AP, pero que corresponden a la segunda semana de funcionamiento del portal buzón</a:t>
            </a:r>
            <a:r>
              <a:rPr lang="es-ES" sz="1500" i="1" dirty="0" smtClean="0">
                <a:solidFill>
                  <a:srgbClr val="C00000"/>
                </a:solidFill>
              </a:rPr>
              <a:t> </a:t>
            </a:r>
            <a:r>
              <a:rPr lang="es-ES" sz="1500" i="1" dirty="0" smtClean="0"/>
              <a:t>de transferencia de llamadas.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500" b="1" dirty="0" smtClean="0"/>
              <a:t>2ª semana de diciembre de 2022 </a:t>
            </a:r>
            <a:r>
              <a:rPr lang="es-ES" sz="1500" dirty="0" smtClean="0"/>
              <a:t>(12/12/2022). </a:t>
            </a:r>
            <a:r>
              <a:rPr lang="es-ES" sz="1500" i="1" dirty="0" smtClean="0"/>
              <a:t>Datos de análisis del </a:t>
            </a:r>
            <a:r>
              <a:rPr lang="es-ES" sz="1500" i="1" dirty="0"/>
              <a:t>tercer mes de funcionamiento del portal buzón</a:t>
            </a:r>
            <a:r>
              <a:rPr lang="es-ES" sz="1500" b="1" i="1" dirty="0"/>
              <a:t> </a:t>
            </a:r>
            <a:r>
              <a:rPr lang="es-ES" sz="1500" i="1" dirty="0"/>
              <a:t>de transferencia de llamadas</a:t>
            </a:r>
            <a:r>
              <a:rPr lang="es-ES" sz="1500" i="1" dirty="0" smtClean="0"/>
              <a:t>. Semana posterior al puente y las festividades nacionales de la Constitución y la Inmaculada.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59337" y="5270341"/>
            <a:ext cx="1053919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es-ES" sz="1600" b="1" dirty="0" smtClean="0"/>
              <a:t>Las fuentes de información </a:t>
            </a:r>
            <a:r>
              <a:rPr lang="es-ES" sz="1600" dirty="0" smtClean="0"/>
              <a:t>corresponden a: </a:t>
            </a:r>
            <a:r>
              <a:rPr lang="es-ES" sz="1500" b="1" dirty="0" smtClean="0">
                <a:solidFill>
                  <a:srgbClr val="C00000"/>
                </a:solidFill>
              </a:rPr>
              <a:t>a) </a:t>
            </a:r>
            <a:r>
              <a:rPr lang="es-ES" sz="1500" b="1" u="sng" dirty="0" smtClean="0">
                <a:solidFill>
                  <a:srgbClr val="C00000"/>
                </a:solidFill>
              </a:rPr>
              <a:t>Datos </a:t>
            </a:r>
            <a:r>
              <a:rPr lang="es-ES" sz="1500" b="1" u="sng" dirty="0">
                <a:solidFill>
                  <a:srgbClr val="C00000"/>
                </a:solidFill>
              </a:rPr>
              <a:t>de AST</a:t>
            </a:r>
            <a:r>
              <a:rPr lang="es-ES" sz="1500" b="1" dirty="0">
                <a:solidFill>
                  <a:srgbClr val="C00000"/>
                </a:solidFill>
              </a:rPr>
              <a:t> </a:t>
            </a:r>
            <a:r>
              <a:rPr lang="es-ES" sz="1500" b="1" dirty="0" smtClean="0">
                <a:solidFill>
                  <a:srgbClr val="C00000"/>
                </a:solidFill>
              </a:rPr>
              <a:t>(de la 1ª semana de octubre de 2021) </a:t>
            </a:r>
            <a:r>
              <a:rPr lang="es-ES" sz="1500" dirty="0" smtClean="0"/>
              <a:t>correspondiendo al primer análisis efectuado para la </a:t>
            </a:r>
            <a:r>
              <a:rPr lang="es-ES" sz="1500" dirty="0"/>
              <a:t>definición de la </a:t>
            </a:r>
            <a:r>
              <a:rPr lang="es-ES" sz="1500" dirty="0" smtClean="0"/>
              <a:t>estrategia; y </a:t>
            </a:r>
            <a:r>
              <a:rPr lang="es-ES" sz="1500" b="1" dirty="0" smtClean="0">
                <a:solidFill>
                  <a:srgbClr val="C00000"/>
                </a:solidFill>
              </a:rPr>
              <a:t>b) </a:t>
            </a:r>
            <a:r>
              <a:rPr lang="es-ES" sz="1500" b="1" u="sng" dirty="0">
                <a:solidFill>
                  <a:srgbClr val="C00000"/>
                </a:solidFill>
              </a:rPr>
              <a:t>Datos de empresa Salud Informa (</a:t>
            </a:r>
            <a:r>
              <a:rPr lang="es-ES" sz="1500" b="1" u="sng" dirty="0" err="1">
                <a:solidFill>
                  <a:srgbClr val="C00000"/>
                </a:solidFill>
              </a:rPr>
              <a:t>Abai</a:t>
            </a:r>
            <a:r>
              <a:rPr lang="es-ES" sz="1500" b="1" u="sng" dirty="0">
                <a:solidFill>
                  <a:srgbClr val="C00000"/>
                </a:solidFill>
              </a:rPr>
              <a:t>)</a:t>
            </a:r>
            <a:r>
              <a:rPr lang="es-ES" sz="1500" b="1" dirty="0">
                <a:solidFill>
                  <a:srgbClr val="C00000"/>
                </a:solidFill>
              </a:rPr>
              <a:t> </a:t>
            </a:r>
            <a:r>
              <a:rPr lang="es-ES" sz="1500" dirty="0" smtClean="0"/>
              <a:t>analizados </a:t>
            </a:r>
            <a:r>
              <a:rPr lang="es-ES" sz="1500" dirty="0"/>
              <a:t>para </a:t>
            </a:r>
            <a:r>
              <a:rPr lang="es-ES" sz="1500" dirty="0" smtClean="0"/>
              <a:t>el seguimiento:</a:t>
            </a:r>
            <a:endParaRPr lang="es-ES" sz="15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500" dirty="0" smtClean="0"/>
              <a:t>1ª semana de octubre de 2021 (</a:t>
            </a:r>
            <a:r>
              <a:rPr lang="es-ES" sz="1500" i="1" dirty="0" smtClean="0"/>
              <a:t>extraídos el 14 de diciembre de 2022).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500" dirty="0" smtClean="0"/>
              <a:t>2ª </a:t>
            </a:r>
            <a:r>
              <a:rPr lang="es-ES" sz="1500" dirty="0"/>
              <a:t>semana de </a:t>
            </a:r>
            <a:r>
              <a:rPr lang="es-ES" sz="1500" dirty="0" smtClean="0"/>
              <a:t>diciembre </a:t>
            </a:r>
            <a:r>
              <a:rPr lang="es-ES" sz="1500" dirty="0"/>
              <a:t>de </a:t>
            </a:r>
            <a:r>
              <a:rPr lang="es-ES" sz="1500" dirty="0" smtClean="0"/>
              <a:t>2022 (</a:t>
            </a:r>
            <a:r>
              <a:rPr lang="es-ES" sz="1500" i="1" dirty="0" smtClean="0"/>
              <a:t>extraídos el 20 de diciembre de 2022).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500" dirty="0" smtClean="0"/>
              <a:t>Periodo del proyecto piloto comprendido (</a:t>
            </a:r>
            <a:r>
              <a:rPr lang="es-ES" sz="1500" i="1" dirty="0" smtClean="0"/>
              <a:t>entre el </a:t>
            </a:r>
            <a:r>
              <a:rPr lang="es-ES" sz="1500" i="1" dirty="0"/>
              <a:t>22/09/2022 </a:t>
            </a:r>
            <a:r>
              <a:rPr lang="es-ES" sz="1500" i="1" dirty="0" smtClean="0"/>
              <a:t>y el 16/12/2022</a:t>
            </a:r>
            <a:r>
              <a:rPr lang="es-ES" sz="1500" dirty="0" smtClean="0"/>
              <a:t>) correspondientes a los 36 centros conectados (</a:t>
            </a:r>
            <a:r>
              <a:rPr lang="es-ES" sz="1500" i="1" dirty="0" smtClean="0"/>
              <a:t>extraídos el 20 de diciembre de 2022</a:t>
            </a:r>
            <a:r>
              <a:rPr lang="es-ES" sz="1500" dirty="0" smtClean="0"/>
              <a:t>).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86470" y="770387"/>
            <a:ext cx="113281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Principales acrónimos empleados: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IVR: Respuesta </a:t>
            </a:r>
            <a:r>
              <a:rPr lang="es-ES" dirty="0"/>
              <a:t>I</a:t>
            </a:r>
            <a:r>
              <a:rPr lang="es-ES" dirty="0" smtClean="0"/>
              <a:t>nteractiva </a:t>
            </a:r>
            <a:r>
              <a:rPr lang="es-ES" dirty="0"/>
              <a:t>de </a:t>
            </a:r>
            <a:r>
              <a:rPr lang="es-ES" dirty="0" smtClean="0"/>
              <a:t>Voz, del inglés </a:t>
            </a:r>
            <a:r>
              <a:rPr lang="es-ES" i="1" dirty="0" err="1" smtClean="0"/>
              <a:t>Interactive</a:t>
            </a:r>
            <a:r>
              <a:rPr lang="es-ES" i="1" dirty="0" smtClean="0"/>
              <a:t> </a:t>
            </a:r>
            <a:r>
              <a:rPr lang="es-ES" i="1" dirty="0" err="1"/>
              <a:t>Voice</a:t>
            </a:r>
            <a:r>
              <a:rPr lang="es-ES" i="1" dirty="0"/>
              <a:t> </a:t>
            </a:r>
            <a:r>
              <a:rPr lang="es-ES" i="1" dirty="0" smtClean="0"/>
              <a:t>Response</a:t>
            </a:r>
            <a:r>
              <a:rPr lang="es-ES" dirty="0" smtClean="0"/>
              <a:t>.</a:t>
            </a:r>
            <a:r>
              <a:rPr lang="es-ES" dirty="0"/>
              <a:t> C</a:t>
            </a:r>
            <a:r>
              <a:rPr lang="es-ES" dirty="0" smtClean="0"/>
              <a:t>onstituye un sistema tecnológico, que emplea locuciones o grabaciones de audio con las que el ciudadano que llama por teléfono a su Centro de Salud interactúa, de manera automática, mediante el </a:t>
            </a:r>
            <a:r>
              <a:rPr lang="es-ES" dirty="0"/>
              <a:t>teclado </a:t>
            </a:r>
            <a:r>
              <a:rPr lang="es-ES" dirty="0" smtClean="0"/>
              <a:t>de su teléfono o gracias al reconocimiento de su voz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CMB: Del inglés </a:t>
            </a:r>
            <a:r>
              <a:rPr lang="es-ES" i="1" dirty="0" err="1" smtClean="0"/>
              <a:t>Call</a:t>
            </a:r>
            <a:r>
              <a:rPr lang="es-ES" i="1" dirty="0" smtClean="0"/>
              <a:t> Me Back</a:t>
            </a:r>
            <a:r>
              <a:rPr lang="es-ES" dirty="0"/>
              <a:t>,</a:t>
            </a:r>
            <a:r>
              <a:rPr lang="es-ES" dirty="0" smtClean="0"/>
              <a:t> </a:t>
            </a:r>
            <a:r>
              <a:rPr lang="es-ES" dirty="0"/>
              <a:t>c</a:t>
            </a:r>
            <a:r>
              <a:rPr lang="es-ES" dirty="0" smtClean="0"/>
              <a:t>orresponde con la opción de la IVR de solicitud de la devolución de la llamada.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962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766" y="16116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275594" y="76351"/>
            <a:ext cx="7881660" cy="632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100" b="1" dirty="0" smtClean="0">
                <a:solidFill>
                  <a:srgbClr val="009DA0"/>
                </a:solidFill>
              </a:rPr>
              <a:t>Evaluación del piloto y nuevas propuestas</a:t>
            </a:r>
            <a:endParaRPr lang="es-ES" b="1" dirty="0">
              <a:solidFill>
                <a:srgbClr val="009DA0"/>
              </a:solidFill>
            </a:endParaRPr>
          </a:p>
        </p:txBody>
      </p:sp>
      <p:sp>
        <p:nvSpPr>
          <p:cNvPr id="3" name="Esquina doblada 2"/>
          <p:cNvSpPr/>
          <p:nvPr/>
        </p:nvSpPr>
        <p:spPr>
          <a:xfrm>
            <a:off x="157144" y="852993"/>
            <a:ext cx="11866243" cy="5427019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rgbClr val="009D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44" y="204590"/>
            <a:ext cx="1648735" cy="52016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081" y="6280012"/>
            <a:ext cx="980300" cy="46960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52919" y="1021787"/>
            <a:ext cx="1142999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Se ha llevado a cabo una </a:t>
            </a:r>
            <a:r>
              <a:rPr lang="es-ES" sz="2400" b="1" dirty="0" smtClean="0"/>
              <a:t>evaluación del proyecto piloto y un ejercicio de rendición de cuentas</a:t>
            </a:r>
            <a:r>
              <a:rPr lang="es-ES" sz="2400" dirty="0" smtClean="0"/>
              <a:t>, presentando y facilitando este análisis de los datos de las llamadas telefónicas y reclamaciones en </a:t>
            </a:r>
            <a:r>
              <a:rPr lang="es-ES" sz="2400" b="1" dirty="0" smtClean="0"/>
              <a:t>reuniones de trabajo</a:t>
            </a:r>
            <a:r>
              <a:rPr lang="es-ES" sz="2400" dirty="0" smtClean="0"/>
              <a:t> con: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i="1" dirty="0" smtClean="0"/>
              <a:t>Directivos/as de </a:t>
            </a:r>
            <a:r>
              <a:rPr lang="es-ES" sz="2400" i="1" dirty="0"/>
              <a:t>A</a:t>
            </a:r>
            <a:r>
              <a:rPr lang="es-ES" sz="2400" i="1" dirty="0" smtClean="0"/>
              <a:t>tención Primaria y los/las profesionales de servicios de admisión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i="1" dirty="0" smtClean="0"/>
              <a:t>Representantes de la ciudadanía: FAMCP y Ayuntamientos de las ZBS (CS rurales) implicados </a:t>
            </a:r>
          </a:p>
          <a:p>
            <a:pPr lvl="1"/>
            <a:endParaRPr lang="es-ES" sz="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Se propuso un análisis del nuevo sistema de atención telefónica en base a:  </a:t>
            </a:r>
            <a:r>
              <a:rPr lang="es-ES" sz="2400" i="1" dirty="0" smtClean="0"/>
              <a:t>Beneficios obtenidos, barreras al buen funcionamiento del sistema, problemas detectados, etc.</a:t>
            </a:r>
          </a:p>
          <a:p>
            <a:endParaRPr lang="es-ES" sz="8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En dichas reuniones se trabajó en el </a:t>
            </a:r>
            <a:r>
              <a:rPr lang="es-ES" sz="2400" b="1" dirty="0" err="1" smtClean="0"/>
              <a:t>codiseño</a:t>
            </a:r>
            <a:r>
              <a:rPr lang="es-ES" sz="2400" b="1" dirty="0" smtClean="0"/>
              <a:t> del nuevo sistema y los próximos pasos </a:t>
            </a:r>
            <a:r>
              <a:rPr lang="es-ES" sz="2400" dirty="0" smtClean="0"/>
              <a:t>que dar, tanto en relación a los futuros CS a conectar a la IVR como respecto a las nuevas propuestas de IVR </a:t>
            </a:r>
            <a:r>
              <a:rPr lang="es-ES" sz="2400" i="1" dirty="0" smtClean="0"/>
              <a:t>(para acortar tiempos o textos de locución y simplificar la interacción con “la máquina”), </a:t>
            </a:r>
            <a:r>
              <a:rPr lang="es-ES" sz="2400" dirty="0" smtClean="0"/>
              <a:t>atendiendo de forma diferenciada a la realidad urbana y rural. </a:t>
            </a:r>
          </a:p>
          <a:p>
            <a:endParaRPr lang="es-E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802245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766" y="16116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275594" y="76351"/>
            <a:ext cx="7881660" cy="632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100" b="1" dirty="0" smtClean="0">
                <a:solidFill>
                  <a:srgbClr val="009DA0"/>
                </a:solidFill>
              </a:rPr>
              <a:t>Nuevas propuestas de actuación</a:t>
            </a:r>
            <a:endParaRPr lang="es-ES" b="1" dirty="0">
              <a:solidFill>
                <a:srgbClr val="009DA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44" y="204590"/>
            <a:ext cx="1648735" cy="52016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6368" y="6268173"/>
            <a:ext cx="1005013" cy="48144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231026" y="933529"/>
            <a:ext cx="64255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es-ES" sz="2400" dirty="0" smtClean="0"/>
              <a:t>También se ha obtenido </a:t>
            </a:r>
            <a:r>
              <a:rPr lang="es-ES" sz="2400" dirty="0"/>
              <a:t>la </a:t>
            </a:r>
            <a:r>
              <a:rPr lang="es-ES" sz="2400" b="1" dirty="0"/>
              <a:t>oferta de colaboración de los Ayuntamientos</a:t>
            </a:r>
            <a:r>
              <a:rPr lang="es-ES" sz="2400" dirty="0"/>
              <a:t> </a:t>
            </a:r>
            <a:r>
              <a:rPr lang="es-ES" sz="2400" dirty="0" smtClean="0"/>
              <a:t>de las ZBS rurales (Belchite, </a:t>
            </a:r>
            <a:r>
              <a:rPr lang="es-ES" sz="2400" dirty="0" err="1" smtClean="0"/>
              <a:t>Sástago</a:t>
            </a:r>
            <a:r>
              <a:rPr lang="es-ES" sz="2400" dirty="0" smtClean="0"/>
              <a:t>, Fuentes de Ebro, </a:t>
            </a:r>
            <a:r>
              <a:rPr lang="es-ES" sz="2400" dirty="0" err="1" smtClean="0"/>
              <a:t>Zuera</a:t>
            </a:r>
            <a:r>
              <a:rPr lang="es-ES" sz="2400" dirty="0" smtClean="0"/>
              <a:t> y </a:t>
            </a:r>
            <a:r>
              <a:rPr lang="es-ES" sz="2400" dirty="0" err="1" smtClean="0"/>
              <a:t>Alfajarín</a:t>
            </a:r>
            <a:r>
              <a:rPr lang="es-ES" sz="2400" dirty="0" smtClean="0"/>
              <a:t>)</a:t>
            </a:r>
            <a:r>
              <a:rPr lang="es-ES" sz="2400" b="1" dirty="0" smtClean="0"/>
              <a:t> </a:t>
            </a:r>
            <a:r>
              <a:rPr lang="es-ES" sz="2400" dirty="0" smtClean="0"/>
              <a:t>en cuanto a </a:t>
            </a:r>
            <a:r>
              <a:rPr lang="es-ES" sz="2400" dirty="0"/>
              <a:t>la </a:t>
            </a:r>
            <a:r>
              <a:rPr lang="es-ES" sz="2400" b="1" dirty="0">
                <a:solidFill>
                  <a:srgbClr val="009DA0"/>
                </a:solidFill>
              </a:rPr>
              <a:t>difusión de materiales divulgativos y </a:t>
            </a:r>
            <a:r>
              <a:rPr lang="es-ES" sz="2400" b="1" dirty="0" smtClean="0">
                <a:solidFill>
                  <a:srgbClr val="009DA0"/>
                </a:solidFill>
              </a:rPr>
              <a:t>la explicación</a:t>
            </a:r>
            <a:r>
              <a:rPr lang="es-ES" sz="2400" dirty="0" smtClean="0"/>
              <a:t> </a:t>
            </a:r>
            <a:r>
              <a:rPr lang="es-ES" sz="2400" dirty="0"/>
              <a:t>a la ciudadanía </a:t>
            </a:r>
            <a:r>
              <a:rPr lang="es-ES" sz="2400" dirty="0" smtClean="0"/>
              <a:t>de las </a:t>
            </a:r>
            <a:r>
              <a:rPr lang="es-ES" sz="2400" dirty="0"/>
              <a:t>vías de acceso (por ejemplo, telefónico) a los CS rurales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14" y="933529"/>
            <a:ext cx="4127350" cy="581608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5231026" y="3687753"/>
            <a:ext cx="66067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Como ya se ha informado a las Direcciones de Atención Primaria y Ayuntamientos… </a:t>
            </a:r>
            <a:r>
              <a:rPr lang="es-ES" sz="2400" b="1" dirty="0" smtClean="0"/>
              <a:t>la puesta en marcha de esta nueva IVR específica para los CS rurales </a:t>
            </a:r>
            <a:r>
              <a:rPr lang="es-ES" sz="2400" b="1" dirty="0" smtClean="0">
                <a:solidFill>
                  <a:srgbClr val="009DA0"/>
                </a:solidFill>
              </a:rPr>
              <a:t>será la próxima semana </a:t>
            </a:r>
            <a:r>
              <a:rPr lang="es-ES" sz="2400" dirty="0" smtClean="0"/>
              <a:t>(13/03/2023)…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85021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766" y="16116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44" y="204590"/>
            <a:ext cx="1648735" cy="52016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403" y="5988908"/>
            <a:ext cx="1587978" cy="76070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58577">
            <a:off x="4606118" y="516226"/>
            <a:ext cx="4179251" cy="260297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44841" y="3658183"/>
            <a:ext cx="782594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Gracias por la atención.</a:t>
            </a:r>
          </a:p>
          <a:p>
            <a:endParaRPr lang="es-ES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Departamento de Sanidad </a:t>
            </a:r>
            <a:r>
              <a:rPr lang="es-E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Gobierno de Aragón</a:t>
            </a:r>
            <a:endParaRPr lang="es-ES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Dirección </a:t>
            </a: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 de Transformación Digital, Innovación y Derechos de los Usuarios (DGTIU</a:t>
            </a:r>
            <a:r>
              <a:rPr lang="es-E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s-ES" b="1" dirty="0"/>
              <a:t>Información de </a:t>
            </a:r>
            <a:r>
              <a:rPr lang="es-ES" b="1" dirty="0" smtClean="0"/>
              <a:t>contacto:</a:t>
            </a:r>
            <a:endParaRPr lang="es-ES" b="1" dirty="0"/>
          </a:p>
          <a:p>
            <a:r>
              <a:rPr lang="es-ES" dirty="0" smtClean="0"/>
              <a:t>Vía </a:t>
            </a:r>
            <a:r>
              <a:rPr lang="es-ES" dirty="0" err="1"/>
              <a:t>Univérsitas</a:t>
            </a:r>
            <a:r>
              <a:rPr lang="es-ES" dirty="0"/>
              <a:t>, 36</a:t>
            </a:r>
            <a:br>
              <a:rPr lang="es-ES" dirty="0"/>
            </a:br>
            <a:r>
              <a:rPr lang="es-ES" dirty="0"/>
              <a:t>50017 Zaragoza </a:t>
            </a:r>
          </a:p>
          <a:p>
            <a:r>
              <a:rPr lang="es-ES" dirty="0"/>
              <a:t>L-V de 9.00 h a 14.00 h </a:t>
            </a:r>
            <a:endParaRPr lang="es-ES" dirty="0" smtClean="0"/>
          </a:p>
          <a:p>
            <a:r>
              <a:rPr lang="es-ES" dirty="0"/>
              <a:t>976715761</a:t>
            </a:r>
            <a:endParaRPr lang="es-ES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866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95030" y="315055"/>
            <a:ext cx="9094573" cy="599120"/>
          </a:xfrm>
        </p:spPr>
        <p:txBody>
          <a:bodyPr>
            <a:noAutofit/>
          </a:bodyPr>
          <a:lstStyle/>
          <a:p>
            <a:pPr algn="l"/>
            <a:r>
              <a:rPr lang="es-ES" sz="2400" b="1" dirty="0" smtClean="0">
                <a:latin typeface="+mn-lt"/>
              </a:rPr>
              <a:t>Primer análisis: </a:t>
            </a:r>
            <a:r>
              <a:rPr lang="es-ES" sz="2400" dirty="0" smtClean="0">
                <a:latin typeface="+mn-lt"/>
              </a:rPr>
              <a:t>Llamadas totales y llamadas a los 17 </a:t>
            </a:r>
            <a:r>
              <a:rPr lang="es-ES" sz="2400" dirty="0">
                <a:latin typeface="+mn-lt"/>
              </a:rPr>
              <a:t>C</a:t>
            </a:r>
            <a:r>
              <a:rPr lang="es-ES" sz="2400" dirty="0" smtClean="0">
                <a:latin typeface="+mn-lt"/>
              </a:rPr>
              <a:t>entros de Salud, con </a:t>
            </a:r>
            <a:r>
              <a:rPr lang="es-ES" sz="2400" dirty="0" smtClean="0">
                <a:solidFill>
                  <a:srgbClr val="C00000"/>
                </a:solidFill>
                <a:latin typeface="+mn-lt"/>
              </a:rPr>
              <a:t>más de un 50% de llamadas perdidas en 2021</a:t>
            </a:r>
            <a:endParaRPr lang="es-ES" sz="2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69" y="141493"/>
            <a:ext cx="1648735" cy="520164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616705"/>
              </p:ext>
            </p:extLst>
          </p:nvPr>
        </p:nvGraphicFramePr>
        <p:xfrm>
          <a:off x="5677989" y="2572982"/>
          <a:ext cx="5121816" cy="3472180"/>
        </p:xfrm>
        <a:graphic>
          <a:graphicData uri="http://schemas.openxmlformats.org/drawingml/2006/table">
            <a:tbl>
              <a:tblPr/>
              <a:tblGrid>
                <a:gridCol w="2403330">
                  <a:extLst>
                    <a:ext uri="{9D8B030D-6E8A-4147-A177-3AD203B41FA5}">
                      <a16:colId xmlns:a16="http://schemas.microsoft.com/office/drawing/2014/main" val="806133520"/>
                    </a:ext>
                  </a:extLst>
                </a:gridCol>
                <a:gridCol w="2718486">
                  <a:extLst>
                    <a:ext uri="{9D8B030D-6E8A-4147-A177-3AD203B41FA5}">
                      <a16:colId xmlns:a16="http://schemas.microsoft.com/office/drawing/2014/main" val="1428206577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de Salud </a:t>
                      </a:r>
                    </a:p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(&gt;50% perdidas)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62537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 III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Utebo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03542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 III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Ejea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Los</a:t>
                      </a:r>
                      <a:r>
                        <a:rPr lang="es-E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Caballeros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90373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 III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Delicias Norte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25996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 III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Alagón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2204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 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Alfajarín</a:t>
                      </a:r>
                      <a:endParaRPr lang="es-ES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18454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 III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Almunia </a:t>
                      </a:r>
                      <a:r>
                        <a:rPr lang="es-E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Dña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Godina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25212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 II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Belchite</a:t>
                      </a:r>
                      <a:endParaRPr lang="es-ES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57952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 III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Épila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9711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 III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Tauste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7390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 III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Borja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4424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 II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Fuentes </a:t>
                      </a:r>
                      <a:r>
                        <a:rPr lang="es-E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de Ebro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86441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 III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Cariñena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06837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 II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Sástago</a:t>
                      </a:r>
                      <a:endParaRPr lang="es-ES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0487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 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Arrabal</a:t>
                      </a:r>
                      <a:endParaRPr lang="es-ES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59762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 III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Delicias Sur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1463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 III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Sádaba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6923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CALATAYUD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Morata 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Jalón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335354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9146" y="6045162"/>
            <a:ext cx="1622854" cy="777415"/>
          </a:xfrm>
          <a:prstGeom prst="rect">
            <a:avLst/>
          </a:prstGeom>
        </p:spPr>
      </p:pic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072623"/>
              </p:ext>
            </p:extLst>
          </p:nvPr>
        </p:nvGraphicFramePr>
        <p:xfrm>
          <a:off x="177501" y="3242212"/>
          <a:ext cx="4213490" cy="2952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1950"/>
              </p:ext>
            </p:extLst>
          </p:nvPr>
        </p:nvGraphicFramePr>
        <p:xfrm>
          <a:off x="467046" y="2329672"/>
          <a:ext cx="3192357" cy="800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259">
                  <a:extLst>
                    <a:ext uri="{9D8B030D-6E8A-4147-A177-3AD203B41FA5}">
                      <a16:colId xmlns:a16="http://schemas.microsoft.com/office/drawing/2014/main" val="1476331472"/>
                    </a:ext>
                  </a:extLst>
                </a:gridCol>
                <a:gridCol w="1078499">
                  <a:extLst>
                    <a:ext uri="{9D8B030D-6E8A-4147-A177-3AD203B41FA5}">
                      <a16:colId xmlns:a16="http://schemas.microsoft.com/office/drawing/2014/main" val="116408511"/>
                    </a:ext>
                  </a:extLst>
                </a:gridCol>
                <a:gridCol w="1006599">
                  <a:extLst>
                    <a:ext uri="{9D8B030D-6E8A-4147-A177-3AD203B41FA5}">
                      <a16:colId xmlns:a16="http://schemas.microsoft.com/office/drawing/2014/main" val="27327978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effectLst/>
                        </a:rPr>
                        <a:t>Nº </a:t>
                      </a:r>
                      <a:r>
                        <a:rPr lang="es-ES" sz="1100" b="1" u="none" strike="noStrike" dirty="0" smtClean="0">
                          <a:effectLst/>
                        </a:rPr>
                        <a:t>llamadas*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effectLst/>
                        </a:rPr>
                        <a:t>% llamadas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7277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1" u="none" strike="noStrike" dirty="0">
                          <a:effectLst/>
                        </a:rPr>
                        <a:t>Perdidas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u="none" strike="noStrike" dirty="0">
                          <a:effectLst/>
                        </a:rPr>
                        <a:t>117.402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u="none" strike="noStrike" dirty="0">
                          <a:effectLst/>
                        </a:rPr>
                        <a:t>44,8%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0510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1" u="none" strike="noStrike" dirty="0">
                          <a:effectLst/>
                        </a:rPr>
                        <a:t>Atendidas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u="none" strike="noStrike" dirty="0">
                          <a:effectLst/>
                        </a:rPr>
                        <a:t>144.659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u="none" strike="noStrike" dirty="0">
                          <a:effectLst/>
                        </a:rPr>
                        <a:t>55,2%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9402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1" u="none" strike="noStrike" dirty="0">
                          <a:effectLst/>
                        </a:rPr>
                        <a:t>Totales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1" u="none" strike="noStrike" dirty="0">
                          <a:effectLst/>
                        </a:rPr>
                        <a:t>262.061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1" u="none" strike="noStrike" dirty="0" smtClean="0">
                          <a:effectLst/>
                        </a:rPr>
                        <a:t>100%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991253"/>
                  </a:ext>
                </a:extLst>
              </a:tr>
            </a:tbl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387178" y="1324177"/>
            <a:ext cx="4123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L</a:t>
            </a:r>
            <a:r>
              <a:rPr lang="es-ES" sz="2400" b="1" dirty="0" smtClean="0"/>
              <a:t>lamadas a CS de AP </a:t>
            </a:r>
          </a:p>
          <a:p>
            <a:r>
              <a:rPr lang="es-ES" dirty="0" smtClean="0"/>
              <a:t>117 CS, durante Semana 4/10/2021</a:t>
            </a:r>
            <a:r>
              <a:rPr lang="es-ES" dirty="0"/>
              <a:t>,</a:t>
            </a:r>
            <a:r>
              <a:rPr lang="es-ES" dirty="0" smtClean="0"/>
              <a:t> en todos los tramos horarios</a:t>
            </a:r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556423" y="1403431"/>
            <a:ext cx="62872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De los 123 CS, </a:t>
            </a:r>
            <a:r>
              <a:rPr lang="es-ES" sz="2400" b="1" dirty="0" smtClean="0"/>
              <a:t>17 presentan un mayor porcentaje de llamadas perdidas</a:t>
            </a:r>
            <a:r>
              <a:rPr lang="es-ES" sz="2800" b="1" dirty="0" smtClean="0"/>
              <a:t> </a:t>
            </a:r>
            <a:r>
              <a:rPr lang="es-ES" dirty="0" smtClean="0"/>
              <a:t>(Semana 4/10/2021)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1708" y="6145469"/>
            <a:ext cx="4890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/>
              <a:t>* </a:t>
            </a:r>
            <a:r>
              <a:rPr lang="es-ES" sz="1200" dirty="0" smtClean="0"/>
              <a:t>Los datos de llamadas de la semana 4/10/2021, facilitados por AST, no incluyeron las llamadas de los siguientes CS: </a:t>
            </a:r>
            <a:r>
              <a:rPr lang="es-ES" sz="1200" dirty="0" err="1" smtClean="0"/>
              <a:t>Sagasta</a:t>
            </a:r>
            <a:r>
              <a:rPr lang="es-ES" sz="1200" dirty="0" smtClean="0"/>
              <a:t> (doble), Herrera </a:t>
            </a:r>
            <a:r>
              <a:rPr lang="es-ES" sz="1200" dirty="0"/>
              <a:t>de los Navarros</a:t>
            </a:r>
            <a:r>
              <a:rPr lang="es-ES" sz="1200" dirty="0" smtClean="0"/>
              <a:t>, </a:t>
            </a:r>
            <a:r>
              <a:rPr lang="es-ES" sz="1200" dirty="0" err="1" smtClean="0"/>
              <a:t>Sos</a:t>
            </a:r>
            <a:r>
              <a:rPr lang="es-ES" sz="1200" dirty="0" smtClean="0"/>
              <a:t> </a:t>
            </a:r>
            <a:r>
              <a:rPr lang="es-ES" sz="1200" dirty="0"/>
              <a:t>del Rey Católico, Caspe y Más de las </a:t>
            </a:r>
            <a:r>
              <a:rPr lang="es-ES" sz="1200" dirty="0" smtClean="0"/>
              <a:t>Matas.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59543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61064" y="54868"/>
            <a:ext cx="9144000" cy="75244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+mn-lt"/>
              </a:rPr>
              <a:t>Principales propuestas de partida</a:t>
            </a:r>
            <a:endParaRPr lang="es-ES" sz="2400" b="1" dirty="0">
              <a:latin typeface="+mn-lt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766" y="16116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69" y="141493"/>
            <a:ext cx="1648735" cy="5201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532" y="5980670"/>
            <a:ext cx="1786531" cy="854588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74433774"/>
              </p:ext>
            </p:extLst>
          </p:nvPr>
        </p:nvGraphicFramePr>
        <p:xfrm>
          <a:off x="1480065" y="893933"/>
          <a:ext cx="849595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1671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69" y="141493"/>
            <a:ext cx="1648735" cy="5201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532" y="5980670"/>
            <a:ext cx="1786531" cy="854588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745425" y="82627"/>
            <a:ext cx="9144000" cy="77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100" dirty="0" smtClean="0"/>
              <a:t>Centros conectados en el proyecto piloto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374470" y="1206020"/>
            <a:ext cx="11713593" cy="562519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16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Nuevo: </a:t>
            </a:r>
            <a:r>
              <a:rPr lang="es-E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Alfajarín (ZGZ I)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Arrabal (ZGZ I)</a:t>
            </a:r>
            <a:endParaRPr lang="es-E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</a:t>
            </a:r>
            <a:r>
              <a:rPr lang="es-E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Actur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Norte 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(ZGZ I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</a:t>
            </a:r>
            <a:r>
              <a:rPr lang="es-E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Actur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(ZGZ I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Amparo </a:t>
            </a:r>
            <a:r>
              <a:rPr lang="es-E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Poch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s-ES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Actur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Oeste - 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(ZGZ I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La Jota 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-Avd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Cataluña- 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(ZGZ I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Parque 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Goya 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(ZGZ I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</a:t>
            </a:r>
            <a:r>
              <a:rPr lang="es-E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Picarral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s-ES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Zalfonada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(ZGZ I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s-ES" sz="16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Nuevo: </a:t>
            </a:r>
            <a:r>
              <a:rPr lang="es-E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</a:t>
            </a:r>
            <a:r>
              <a:rPr lang="es-ES" sz="1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Zuera</a:t>
            </a:r>
            <a:r>
              <a:rPr lang="es-E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(ZGZ I</a:t>
            </a:r>
            <a:r>
              <a:rPr lang="es-E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Santa Isabel 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ZGZ I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s-ES" sz="16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Nuevo: </a:t>
            </a:r>
            <a:r>
              <a:rPr lang="es-E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Belchite (ZGZ II)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s-ES" sz="16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Nuevo: </a:t>
            </a:r>
            <a:r>
              <a:rPr lang="es-E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Fuentes de Ebro (ZGZ II)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s-ES" sz="16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Nuevo: </a:t>
            </a:r>
            <a:r>
              <a:rPr lang="es-E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</a:t>
            </a:r>
            <a:r>
              <a:rPr lang="es-ES" sz="1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Sástago</a:t>
            </a:r>
            <a:r>
              <a:rPr lang="es-E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(ZGZ II)</a:t>
            </a:r>
            <a:endParaRPr lang="es-E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</a:t>
            </a:r>
            <a:r>
              <a:rPr lang="es-ES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Almozara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(ZGZ II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Canal Imperial (San José Sur y Venecia). </a:t>
            </a:r>
            <a:r>
              <a:rPr lang="es-E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</a:t>
            </a:r>
            <a:r>
              <a:rPr lang="es-ES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doble 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(ZGZ II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Casablanca (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ZGZ II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Fernando El 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Católico 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(ZGZ II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Las Fuentes 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Norte 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(ZGZ II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Parque 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 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(ZGZ II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s-ES" sz="1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s-E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231266" y="1150001"/>
            <a:ext cx="6096000" cy="45377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 startAt="20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Independencia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(ZGZ II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 startAt="20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</a:t>
            </a:r>
            <a:r>
              <a:rPr lang="es-E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Rebolería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(ZGZ II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 startAt="20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Seminario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(ZGZ II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 startAt="20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José Ramón Muñoz Fernández (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Sagasta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Ruiseñores y Miraflores). </a:t>
            </a:r>
            <a:r>
              <a:rPr lang="es-E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</a:t>
            </a:r>
            <a:r>
              <a:rPr lang="es-ES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doble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(ZGZ II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 startAt="20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 Pablo (ZGZ II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 startAt="20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Torre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Ramona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(ZGZ II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 startAt="20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Torrero – La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(ZGZ II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 startAt="20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</a:t>
            </a:r>
            <a:r>
              <a:rPr lang="es-E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Valdespartera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(ZGZ II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 startAt="20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San José (Centro y Norte). </a:t>
            </a:r>
            <a:r>
              <a:rPr lang="es-E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doble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(ZGZ II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0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Oliver (ZGZ III)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0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Universitas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(ZGZ III)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0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Valdefierro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(ZGZ III)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0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Bombarda (ZGZ III)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0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Fraga (Barbastro)</a:t>
            </a:r>
          </a:p>
        </p:txBody>
      </p:sp>
    </p:spTree>
    <p:extLst>
      <p:ext uri="{BB962C8B-B14F-4D97-AF65-F5344CB8AC3E}">
        <p14:creationId xmlns:p14="http://schemas.microsoft.com/office/powerpoint/2010/main" val="986296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1" y="89630"/>
            <a:ext cx="1423676" cy="4491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600" y="6333295"/>
            <a:ext cx="906161" cy="434089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785257" y="-60330"/>
            <a:ext cx="10154193" cy="599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>
                <a:latin typeface="+mn-lt"/>
              </a:rPr>
              <a:t>Llamadas totales en 36 Centros de Salud conectados.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Del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22/09/2022 al 16/12/2022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022282"/>
              </p:ext>
            </p:extLst>
          </p:nvPr>
        </p:nvGraphicFramePr>
        <p:xfrm>
          <a:off x="313509" y="563369"/>
          <a:ext cx="10746376" cy="6226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3297">
                  <a:extLst>
                    <a:ext uri="{9D8B030D-6E8A-4147-A177-3AD203B41FA5}">
                      <a16:colId xmlns:a16="http://schemas.microsoft.com/office/drawing/2014/main" val="2859990825"/>
                    </a:ext>
                  </a:extLst>
                </a:gridCol>
                <a:gridCol w="1343297">
                  <a:extLst>
                    <a:ext uri="{9D8B030D-6E8A-4147-A177-3AD203B41FA5}">
                      <a16:colId xmlns:a16="http://schemas.microsoft.com/office/drawing/2014/main" val="854010351"/>
                    </a:ext>
                  </a:extLst>
                </a:gridCol>
                <a:gridCol w="1343297">
                  <a:extLst>
                    <a:ext uri="{9D8B030D-6E8A-4147-A177-3AD203B41FA5}">
                      <a16:colId xmlns:a16="http://schemas.microsoft.com/office/drawing/2014/main" val="435908075"/>
                    </a:ext>
                  </a:extLst>
                </a:gridCol>
                <a:gridCol w="1343297">
                  <a:extLst>
                    <a:ext uri="{9D8B030D-6E8A-4147-A177-3AD203B41FA5}">
                      <a16:colId xmlns:a16="http://schemas.microsoft.com/office/drawing/2014/main" val="480193032"/>
                    </a:ext>
                  </a:extLst>
                </a:gridCol>
                <a:gridCol w="1343297">
                  <a:extLst>
                    <a:ext uri="{9D8B030D-6E8A-4147-A177-3AD203B41FA5}">
                      <a16:colId xmlns:a16="http://schemas.microsoft.com/office/drawing/2014/main" val="2713591267"/>
                    </a:ext>
                  </a:extLst>
                </a:gridCol>
                <a:gridCol w="1343297">
                  <a:extLst>
                    <a:ext uri="{9D8B030D-6E8A-4147-A177-3AD203B41FA5}">
                      <a16:colId xmlns:a16="http://schemas.microsoft.com/office/drawing/2014/main" val="1831185852"/>
                    </a:ext>
                  </a:extLst>
                </a:gridCol>
                <a:gridCol w="1343297">
                  <a:extLst>
                    <a:ext uri="{9D8B030D-6E8A-4147-A177-3AD203B41FA5}">
                      <a16:colId xmlns:a16="http://schemas.microsoft.com/office/drawing/2014/main" val="3355107242"/>
                    </a:ext>
                  </a:extLst>
                </a:gridCol>
                <a:gridCol w="1343297">
                  <a:extLst>
                    <a:ext uri="{9D8B030D-6E8A-4147-A177-3AD203B41FA5}">
                      <a16:colId xmlns:a16="http://schemas.microsoft.com/office/drawing/2014/main" val="24266414"/>
                    </a:ext>
                  </a:extLst>
                </a:gridCol>
              </a:tblGrid>
              <a:tr h="109366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s-ES" sz="1000" u="none" strike="noStrike" dirty="0">
                          <a:effectLst/>
                        </a:rPr>
                        <a:t> 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 dirty="0">
                          <a:effectLst/>
                        </a:rPr>
                        <a:t>Total </a:t>
                      </a:r>
                      <a:r>
                        <a:rPr lang="es-ES" sz="1000" b="1" u="none" strike="noStrike" dirty="0" smtClean="0">
                          <a:effectLst/>
                        </a:rPr>
                        <a:t>llamadas conectadas </a:t>
                      </a:r>
                      <a:r>
                        <a:rPr lang="es-ES" sz="1000" b="1" u="none" strike="noStrike" dirty="0">
                          <a:effectLst/>
                        </a:rPr>
                        <a:t>IVR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 dirty="0">
                          <a:effectLst/>
                        </a:rPr>
                        <a:t>Nº atendidas </a:t>
                      </a:r>
                      <a:r>
                        <a:rPr lang="es-ES" sz="1000" b="1" u="none" strike="noStrike" dirty="0" err="1">
                          <a:effectLst/>
                        </a:rPr>
                        <a:t>autocita</a:t>
                      </a:r>
                      <a:r>
                        <a:rPr lang="es-ES" sz="1000" b="1" u="none" strike="noStrike" dirty="0">
                          <a:effectLst/>
                        </a:rPr>
                        <a:t> y </a:t>
                      </a:r>
                      <a:r>
                        <a:rPr lang="es-ES" sz="1000" b="1" u="none" strike="noStrike" dirty="0" err="1">
                          <a:effectLst/>
                        </a:rPr>
                        <a:t>Call</a:t>
                      </a:r>
                      <a:r>
                        <a:rPr lang="es-ES" sz="1000" b="1" u="none" strike="noStrike" dirty="0">
                          <a:effectLst/>
                        </a:rPr>
                        <a:t> Center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 dirty="0">
                          <a:effectLst/>
                        </a:rPr>
                        <a:t>Nº atendidas CS*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 dirty="0">
                          <a:effectLst/>
                        </a:rPr>
                        <a:t>Nº en Buzón o CMB**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50" b="1" u="none" strike="noStrike" dirty="0">
                          <a:effectLst/>
                        </a:rPr>
                        <a:t>Abandonadas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 dirty="0">
                          <a:effectLst/>
                        </a:rPr>
                        <a:t>Pendientes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 dirty="0">
                          <a:effectLst/>
                        </a:rPr>
                        <a:t>% Perdidas (Abandonadas </a:t>
                      </a:r>
                      <a:r>
                        <a:rPr lang="es-ES" sz="1000" b="1" u="none" strike="noStrike" dirty="0" smtClean="0">
                          <a:effectLst/>
                        </a:rPr>
                        <a:t>+ </a:t>
                      </a:r>
                      <a:r>
                        <a:rPr lang="es-ES" sz="1000" b="1" u="none" strike="noStrike" dirty="0">
                          <a:effectLst/>
                        </a:rPr>
                        <a:t>pendientes </a:t>
                      </a:r>
                      <a:r>
                        <a:rPr lang="es-ES" sz="1000" b="1" u="none" strike="noStrike" dirty="0" smtClean="0">
                          <a:effectLst/>
                        </a:rPr>
                        <a:t>en</a:t>
                      </a:r>
                      <a:r>
                        <a:rPr lang="es-ES" sz="1000" b="1" u="none" strike="noStrike" baseline="0" dirty="0" smtClean="0">
                          <a:effectLst/>
                        </a:rPr>
                        <a:t> buzón</a:t>
                      </a:r>
                      <a:r>
                        <a:rPr lang="es-ES" sz="1000" b="1" u="none" strike="noStrike" dirty="0" smtClean="0">
                          <a:effectLst/>
                        </a:rPr>
                        <a:t>)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3817"/>
                  </a:ext>
                </a:extLst>
              </a:tr>
              <a:tr h="48421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0" u="none" strike="noStrike" dirty="0">
                          <a:effectLst/>
                        </a:rPr>
                        <a:t>Se registran llamadas abandonadas tras haber </a:t>
                      </a:r>
                      <a:r>
                        <a:rPr lang="es-ES" sz="900" b="0" u="none" strike="noStrike" dirty="0" smtClean="0">
                          <a:effectLst/>
                        </a:rPr>
                        <a:t>conectado </a:t>
                      </a:r>
                      <a:r>
                        <a:rPr lang="es-ES" sz="900" b="0" u="none" strike="noStrike" dirty="0">
                          <a:effectLst/>
                        </a:rPr>
                        <a:t>la IVR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/>
                </a:tc>
                <a:extLst>
                  <a:ext uri="{0D108BD9-81ED-4DB2-BD59-A6C34878D82A}">
                    <a16:rowId xmlns:a16="http://schemas.microsoft.com/office/drawing/2014/main" val="1842601336"/>
                  </a:ext>
                </a:extLst>
              </a:tr>
              <a:tr h="10936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u="none" strike="noStrike" dirty="0">
                          <a:effectLst/>
                        </a:rPr>
                        <a:t>SAGASTA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14.815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 dirty="0">
                          <a:effectLst/>
                        </a:rPr>
                        <a:t>6.618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 dirty="0">
                          <a:effectLst/>
                        </a:rPr>
                        <a:t>5.884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 dirty="0">
                          <a:effectLst/>
                        </a:rPr>
                        <a:t>1.931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 dirty="0">
                          <a:effectLst/>
                        </a:rPr>
                        <a:t>382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 dirty="0">
                          <a:effectLst/>
                        </a:rPr>
                        <a:t>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2,6%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366713"/>
                  </a:ext>
                </a:extLst>
              </a:tr>
              <a:tr h="166653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u="none" strike="noStrike">
                          <a:effectLst/>
                        </a:rPr>
                        <a:t>VALDESPARTERA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11.573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2.212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5.558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 dirty="0">
                          <a:effectLst/>
                        </a:rPr>
                        <a:t>3.290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 dirty="0">
                          <a:effectLst/>
                        </a:rPr>
                        <a:t>513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 dirty="0">
                          <a:effectLst/>
                        </a:rPr>
                        <a:t>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4,4%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824793"/>
                  </a:ext>
                </a:extLst>
              </a:tr>
              <a:tr h="10936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u="none" strike="noStrike">
                          <a:effectLst/>
                        </a:rPr>
                        <a:t>LA JOTA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10.642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2.716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5.476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1.994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 dirty="0">
                          <a:effectLst/>
                        </a:rPr>
                        <a:t>456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 dirty="0">
                          <a:effectLst/>
                        </a:rPr>
                        <a:t>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4,3%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276389"/>
                  </a:ext>
                </a:extLst>
              </a:tr>
              <a:tr h="166653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CANAL IMPERIAL</a:t>
                      </a:r>
                      <a:endParaRPr lang="es-ES" sz="10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9.019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3.994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3.301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1.230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494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 dirty="0">
                          <a:effectLst/>
                        </a:rPr>
                        <a:t>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5,5%</a:t>
                      </a:r>
                      <a:endParaRPr lang="es-ES" sz="10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869043"/>
                  </a:ext>
                </a:extLst>
              </a:tr>
              <a:tr h="10936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u="none" strike="noStrike">
                          <a:effectLst/>
                        </a:rPr>
                        <a:t>TORRERAMONA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8.124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2.306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4.538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1.043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236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2,9%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811149"/>
                  </a:ext>
                </a:extLst>
              </a:tr>
              <a:tr h="10936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u="none" strike="noStrike">
                          <a:effectLst/>
                        </a:rPr>
                        <a:t>UNIVERSITAS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7.708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2.375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3.859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1.244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230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 dirty="0">
                          <a:effectLst/>
                        </a:rPr>
                        <a:t>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3,0%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431471"/>
                  </a:ext>
                </a:extLst>
              </a:tr>
              <a:tr h="10936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u="none" strike="noStrike">
                          <a:effectLst/>
                        </a:rPr>
                        <a:t>SAN PABLO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7.498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2.466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3.809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1004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219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 dirty="0">
                          <a:effectLst/>
                        </a:rPr>
                        <a:t>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2,9%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604567"/>
                  </a:ext>
                </a:extLst>
              </a:tr>
              <a:tr h="166653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LAS FUENTES NORTE</a:t>
                      </a:r>
                      <a:endParaRPr lang="es-ES" sz="10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7.428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2.079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3.472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1.479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397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 dirty="0">
                          <a:effectLst/>
                        </a:rPr>
                        <a:t>8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5,5%</a:t>
                      </a:r>
                      <a:endParaRPr lang="es-ES" sz="10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223928"/>
                  </a:ext>
                </a:extLst>
              </a:tr>
              <a:tr h="10936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ZUERA</a:t>
                      </a:r>
                      <a:endParaRPr lang="es-ES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7.111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675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 dirty="0">
                          <a:effectLst/>
                        </a:rPr>
                        <a:t>4.110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 dirty="0">
                          <a:effectLst/>
                        </a:rPr>
                        <a:t>165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2.161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 dirty="0">
                          <a:effectLst/>
                        </a:rPr>
                        <a:t>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30,4%</a:t>
                      </a:r>
                      <a:endParaRPr lang="es-ES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122790"/>
                  </a:ext>
                </a:extLst>
              </a:tr>
              <a:tr h="10936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u="none" strike="noStrike">
                          <a:effectLst/>
                        </a:rPr>
                        <a:t>OLIVER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6.922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1.496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4.211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958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 dirty="0">
                          <a:effectLst/>
                        </a:rPr>
                        <a:t>257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 dirty="0">
                          <a:effectLst/>
                        </a:rPr>
                        <a:t>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3,7%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731881"/>
                  </a:ext>
                </a:extLst>
              </a:tr>
              <a:tr h="10936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u="none" strike="noStrike">
                          <a:effectLst/>
                        </a:rPr>
                        <a:t>PICARRAL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6.692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1.597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4.153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770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172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 dirty="0">
                          <a:effectLst/>
                        </a:rPr>
                        <a:t>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2,6%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697233"/>
                  </a:ext>
                </a:extLst>
              </a:tr>
              <a:tr h="10936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u="none" strike="noStrike">
                          <a:effectLst/>
                        </a:rPr>
                        <a:t>ALMOZARA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5.720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1.633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2.714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1.151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222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 dirty="0">
                          <a:effectLst/>
                        </a:rPr>
                        <a:t>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3,9%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997672"/>
                  </a:ext>
                </a:extLst>
              </a:tr>
              <a:tr h="10936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u="none" strike="noStrike">
                          <a:effectLst/>
                        </a:rPr>
                        <a:t>ARRABAL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5.652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1.399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2.864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1.148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241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4,3%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660156"/>
                  </a:ext>
                </a:extLst>
              </a:tr>
              <a:tr h="10936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u="none" strike="noStrike">
                          <a:effectLst/>
                        </a:rPr>
                        <a:t>PARQUE ROMA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5.039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2.614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1.679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548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198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3,9%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479337"/>
                  </a:ext>
                </a:extLst>
              </a:tr>
              <a:tr h="166653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SAN JOSE CENTRO</a:t>
                      </a:r>
                      <a:endParaRPr lang="es-ES" sz="10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4.926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3.192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989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470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275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5,6%</a:t>
                      </a:r>
                      <a:endParaRPr lang="es-ES" sz="10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480523"/>
                  </a:ext>
                </a:extLst>
              </a:tr>
              <a:tr h="10936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u="none" strike="noStrike">
                          <a:effectLst/>
                        </a:rPr>
                        <a:t>REBOLERIA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4.892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1.701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2.621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472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98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2,0%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381367"/>
                  </a:ext>
                </a:extLst>
              </a:tr>
              <a:tr h="166653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u="none" strike="noStrike">
                          <a:effectLst/>
                        </a:rPr>
                        <a:t>ROMAREDA (SEMINARIO)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4.790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1.110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2.591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922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167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3,5%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647651"/>
                  </a:ext>
                </a:extLst>
              </a:tr>
              <a:tr h="166653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FERNANDO EL CATÓLICO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4.776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2.505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1.553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504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212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4,4%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637889"/>
                  </a:ext>
                </a:extLst>
              </a:tr>
              <a:tr h="166653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1" u="none" strike="noStrike">
                          <a:solidFill>
                            <a:srgbClr val="C00000"/>
                          </a:solidFill>
                          <a:effectLst/>
                        </a:rPr>
                        <a:t>TORRERO – LA PAZ</a:t>
                      </a:r>
                      <a:endParaRPr lang="es-ES" sz="10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4.752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2.361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1.491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504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395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149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11,4%</a:t>
                      </a:r>
                      <a:endParaRPr lang="es-ES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017947"/>
                  </a:ext>
                </a:extLst>
              </a:tr>
              <a:tr h="10936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ALFAJARIN</a:t>
                      </a:r>
                      <a:endParaRPr lang="es-ES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 dirty="0">
                          <a:effectLst/>
                        </a:rPr>
                        <a:t>4.372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 dirty="0">
                          <a:effectLst/>
                        </a:rPr>
                        <a:t>456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 dirty="0">
                          <a:effectLst/>
                        </a:rPr>
                        <a:t>2.254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 dirty="0">
                          <a:effectLst/>
                        </a:rPr>
                        <a:t>294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1.368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 dirty="0">
                          <a:effectLst/>
                        </a:rPr>
                        <a:t>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31,3%</a:t>
                      </a:r>
                      <a:endParaRPr lang="es-ES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702444"/>
                  </a:ext>
                </a:extLst>
              </a:tr>
              <a:tr h="10936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u="none" strike="noStrike">
                          <a:effectLst/>
                        </a:rPr>
                        <a:t>ACTUR SUR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4.292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1.086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1.967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1.050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189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4,4%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885657"/>
                  </a:ext>
                </a:extLst>
              </a:tr>
              <a:tr h="10936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u="none" strike="noStrike">
                          <a:effectLst/>
                        </a:rPr>
                        <a:t>ACTUR OESTE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3.972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1.294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2.479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170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29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0,7%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863068"/>
                  </a:ext>
                </a:extLst>
              </a:tr>
              <a:tr h="10936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u="none" strike="noStrike">
                          <a:effectLst/>
                        </a:rPr>
                        <a:t>FRAGA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3.929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1.178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2.418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249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84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2,1%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506664"/>
                  </a:ext>
                </a:extLst>
              </a:tr>
              <a:tr h="166653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FUENTES DE EBRO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3.527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 smtClean="0">
                          <a:effectLst/>
                        </a:rPr>
                        <a:t>1.652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1.637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194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 dirty="0">
                          <a:effectLst/>
                        </a:rPr>
                        <a:t>44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 dirty="0">
                          <a:effectLst/>
                        </a:rPr>
                        <a:t>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1,2%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995605"/>
                  </a:ext>
                </a:extLst>
              </a:tr>
              <a:tr h="10936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VALDEFIERRO</a:t>
                      </a:r>
                      <a:endParaRPr lang="es-ES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3.519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 dirty="0">
                          <a:effectLst/>
                        </a:rPr>
                        <a:t>871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1.280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1140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228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235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13,2%</a:t>
                      </a:r>
                      <a:endParaRPr lang="es-ES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15844"/>
                  </a:ext>
                </a:extLst>
              </a:tr>
              <a:tr h="10936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u="none" strike="noStrike" dirty="0">
                          <a:effectLst/>
                        </a:rPr>
                        <a:t>BOMBARDA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3.053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861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1.790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327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75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2,5%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985763"/>
                  </a:ext>
                </a:extLst>
              </a:tr>
              <a:tr h="10936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SASTAGO</a:t>
                      </a:r>
                      <a:endParaRPr lang="es-ES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2.845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597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1.549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133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566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 dirty="0">
                          <a:effectLst/>
                        </a:rPr>
                        <a:t>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19,9%</a:t>
                      </a:r>
                      <a:endParaRPr lang="es-ES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637635"/>
                  </a:ext>
                </a:extLst>
              </a:tr>
              <a:tr h="10936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u="none" strike="noStrike">
                          <a:effectLst/>
                        </a:rPr>
                        <a:t>PARQUE GOYA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2.817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969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1.455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283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110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3,9%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434937"/>
                  </a:ext>
                </a:extLst>
              </a:tr>
              <a:tr h="10936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u="none" strike="noStrike">
                          <a:effectLst/>
                        </a:rPr>
                        <a:t>SANTA ISABEL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2.594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955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1.387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189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63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2,4%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845032"/>
                  </a:ext>
                </a:extLst>
              </a:tr>
              <a:tr h="10936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u="none" strike="noStrike">
                          <a:effectLst/>
                        </a:rPr>
                        <a:t>ACTUR NORTE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2.573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696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1.644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189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44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1,7%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603499"/>
                  </a:ext>
                </a:extLst>
              </a:tr>
              <a:tr h="10936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BELCHITE</a:t>
                      </a:r>
                      <a:endParaRPr lang="es-ES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2.448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728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1.214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40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466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19,0%</a:t>
                      </a:r>
                      <a:endParaRPr lang="es-ES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314965"/>
                  </a:ext>
                </a:extLst>
              </a:tr>
              <a:tr h="166653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PUERTA DEL CARMEN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2.215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937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851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303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u="none" strike="noStrike" dirty="0">
                          <a:effectLst/>
                        </a:rPr>
                        <a:t>124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5,6%</a:t>
                      </a:r>
                      <a:endParaRPr lang="es-ES" sz="10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879277"/>
                  </a:ext>
                </a:extLst>
              </a:tr>
              <a:tr h="10936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u="none" strike="noStrike">
                          <a:effectLst/>
                        </a:rPr>
                        <a:t>CASABLANCA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1.131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437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628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54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 dirty="0">
                          <a:effectLst/>
                        </a:rPr>
                        <a:t>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1,1%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76978"/>
                  </a:ext>
                </a:extLst>
              </a:tr>
              <a:tr h="10936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SALUD</a:t>
                      </a:r>
                      <a:r>
                        <a:rPr lang="es-ES" sz="1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INFORMA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17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>
                          <a:effectLst/>
                        </a:rPr>
                        <a:t>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u="none" strike="noStrike" dirty="0">
                          <a:effectLst/>
                        </a:rPr>
                        <a:t>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0,0%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193463"/>
                  </a:ext>
                </a:extLst>
              </a:tr>
              <a:tr h="109366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TOTAL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181.385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57.766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87.443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effectLst/>
                        </a:rPr>
                        <a:t>25.444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10.727</a:t>
                      </a:r>
                      <a:endParaRPr lang="es-E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392</a:t>
                      </a:r>
                      <a:endParaRPr lang="es-E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6,13%</a:t>
                      </a:r>
                      <a:endParaRPr lang="es-E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462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51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93" y="233611"/>
            <a:ext cx="1648735" cy="5201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892" y="5879483"/>
            <a:ext cx="1715923" cy="821999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012840"/>
              </p:ext>
            </p:extLst>
          </p:nvPr>
        </p:nvGraphicFramePr>
        <p:xfrm>
          <a:off x="308094" y="1231816"/>
          <a:ext cx="10811758" cy="8832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4775">
                  <a:extLst>
                    <a:ext uri="{9D8B030D-6E8A-4147-A177-3AD203B41FA5}">
                      <a16:colId xmlns:a16="http://schemas.microsoft.com/office/drawing/2014/main" val="3264651337"/>
                    </a:ext>
                  </a:extLst>
                </a:gridCol>
                <a:gridCol w="2476474">
                  <a:extLst>
                    <a:ext uri="{9D8B030D-6E8A-4147-A177-3AD203B41FA5}">
                      <a16:colId xmlns:a16="http://schemas.microsoft.com/office/drawing/2014/main" val="1695706593"/>
                    </a:ext>
                  </a:extLst>
                </a:gridCol>
                <a:gridCol w="2663142">
                  <a:extLst>
                    <a:ext uri="{9D8B030D-6E8A-4147-A177-3AD203B41FA5}">
                      <a16:colId xmlns:a16="http://schemas.microsoft.com/office/drawing/2014/main" val="2578174736"/>
                    </a:ext>
                  </a:extLst>
                </a:gridCol>
                <a:gridCol w="2837367">
                  <a:extLst>
                    <a:ext uri="{9D8B030D-6E8A-4147-A177-3AD203B41FA5}">
                      <a16:colId xmlns:a16="http://schemas.microsoft.com/office/drawing/2014/main" val="787585822"/>
                    </a:ext>
                  </a:extLst>
                </a:gridCol>
              </a:tblGrid>
              <a:tr h="683204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u="none" strike="noStrike" dirty="0">
                          <a:effectLst/>
                        </a:rPr>
                        <a:t> </a:t>
                      </a:r>
                      <a:r>
                        <a:rPr lang="es-ES" sz="1100" b="1" u="none" strike="noStrike" dirty="0">
                          <a:effectLst/>
                        </a:rPr>
                        <a:t>Nº Llamadas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u="none" strike="noStrike" dirty="0">
                          <a:effectLst/>
                        </a:rPr>
                        <a:t> </a:t>
                      </a:r>
                      <a:r>
                        <a:rPr lang="es-ES" sz="1100" b="1" u="none" strike="noStrike" dirty="0">
                          <a:effectLst/>
                        </a:rPr>
                        <a:t>Nº  Atendidas </a:t>
                      </a:r>
                      <a:r>
                        <a:rPr lang="es-ES" sz="1100" u="none" strike="noStrike" dirty="0">
                          <a:effectLst/>
                        </a:rPr>
                        <a:t>(</a:t>
                      </a:r>
                      <a:r>
                        <a:rPr lang="es-ES" sz="1100" u="none" strike="noStrike" dirty="0" err="1">
                          <a:effectLst/>
                        </a:rPr>
                        <a:t>Autocita</a:t>
                      </a:r>
                      <a:r>
                        <a:rPr lang="es-ES" sz="1100" u="none" strike="noStrike" dirty="0">
                          <a:effectLst/>
                        </a:rPr>
                        <a:t>, </a:t>
                      </a:r>
                      <a:r>
                        <a:rPr lang="es-ES" sz="1100" u="none" strike="noStrike" dirty="0" err="1">
                          <a:effectLst/>
                        </a:rPr>
                        <a:t>Call</a:t>
                      </a:r>
                      <a:r>
                        <a:rPr lang="es-ES" sz="1100" u="none" strike="noStrike" dirty="0">
                          <a:effectLst/>
                        </a:rPr>
                        <a:t> Center, CS y buzón)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Nº  </a:t>
                      </a:r>
                      <a:r>
                        <a:rPr lang="es-ES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Perdidas/</a:t>
                      </a:r>
                      <a:r>
                        <a:rPr lang="es-ES" sz="11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Abandonadas al conectar </a:t>
                      </a:r>
                      <a:r>
                        <a:rPr lang="es-E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IVR) </a:t>
                      </a:r>
                      <a:r>
                        <a:rPr lang="es-E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 pendientes buzón</a:t>
                      </a:r>
                      <a:endParaRPr lang="es-E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 Perdidas </a:t>
                      </a:r>
                      <a:r>
                        <a:rPr lang="es-E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(Abandonadas tras IVR) </a:t>
                      </a:r>
                      <a:r>
                        <a:rPr lang="es-E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 pendientes</a:t>
                      </a:r>
                      <a:endParaRPr lang="es-E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785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181.385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170.653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11.119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6,13%</a:t>
                      </a:r>
                      <a:endParaRPr lang="es-ES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210070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859201"/>
              </p:ext>
            </p:extLst>
          </p:nvPr>
        </p:nvGraphicFramePr>
        <p:xfrm>
          <a:off x="5596947" y="2918171"/>
          <a:ext cx="5454188" cy="2961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731">
                  <a:extLst>
                    <a:ext uri="{9D8B030D-6E8A-4147-A177-3AD203B41FA5}">
                      <a16:colId xmlns:a16="http://schemas.microsoft.com/office/drawing/2014/main" val="3231081830"/>
                    </a:ext>
                  </a:extLst>
                </a:gridCol>
                <a:gridCol w="1529948">
                  <a:extLst>
                    <a:ext uri="{9D8B030D-6E8A-4147-A177-3AD203B41FA5}">
                      <a16:colId xmlns:a16="http://schemas.microsoft.com/office/drawing/2014/main" val="3442160616"/>
                    </a:ext>
                  </a:extLst>
                </a:gridCol>
                <a:gridCol w="1534509">
                  <a:extLst>
                    <a:ext uri="{9D8B030D-6E8A-4147-A177-3AD203B41FA5}">
                      <a16:colId xmlns:a16="http://schemas.microsoft.com/office/drawing/2014/main" val="135979586"/>
                    </a:ext>
                  </a:extLst>
                </a:gridCol>
              </a:tblGrid>
              <a:tr h="56612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 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effectLst/>
                        </a:rPr>
                        <a:t>Nº llamadas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effectLst/>
                        </a:rPr>
                        <a:t>% llamadas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235848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1" u="none" strike="noStrike" dirty="0">
                          <a:effectLst/>
                        </a:rPr>
                        <a:t>Abandono durante transferencia </a:t>
                      </a:r>
                      <a:r>
                        <a:rPr lang="es-ES" sz="1100" b="1" u="none" strike="noStrike" dirty="0" smtClean="0">
                          <a:effectLst/>
                        </a:rPr>
                        <a:t>de llamada </a:t>
                      </a:r>
                      <a:r>
                        <a:rPr lang="es-ES" sz="1100" b="0" u="none" strike="noStrike" dirty="0" smtClean="0">
                          <a:effectLst/>
                        </a:rPr>
                        <a:t>(desde inicio IVR a tras inicio de transferencia al CS)</a:t>
                      </a:r>
                      <a:r>
                        <a:rPr lang="es-ES" sz="1100" b="0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1100" b="0" u="none" strike="noStrike" dirty="0" smtClean="0">
                          <a:effectLst/>
                        </a:rPr>
                        <a:t>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0410010"/>
                  </a:ext>
                </a:extLst>
              </a:tr>
              <a:tr h="47680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1" u="none" strike="noStrike" dirty="0">
                          <a:effectLst/>
                        </a:rPr>
                        <a:t>Durante </a:t>
                      </a:r>
                      <a:r>
                        <a:rPr lang="es-ES" sz="1100" b="1" u="none" strike="noStrike" dirty="0" smtClean="0">
                          <a:effectLst/>
                        </a:rPr>
                        <a:t>oferta</a:t>
                      </a:r>
                      <a:r>
                        <a:rPr lang="es-ES" sz="1100" b="1" u="none" strike="noStrike" baseline="0" dirty="0" smtClean="0">
                          <a:effectLst/>
                        </a:rPr>
                        <a:t> de </a:t>
                      </a:r>
                      <a:r>
                        <a:rPr lang="es-ES" sz="1100" b="1" u="none" strike="noStrike" dirty="0" smtClean="0">
                          <a:effectLst/>
                        </a:rPr>
                        <a:t>CMB o mensaje en buzón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4056820"/>
                  </a:ext>
                </a:extLst>
              </a:tr>
              <a:tr h="55626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1" u="none" strike="noStrike" dirty="0">
                          <a:effectLst/>
                        </a:rPr>
                        <a:t>Durante </a:t>
                      </a:r>
                      <a:r>
                        <a:rPr lang="es-ES" sz="1100" b="1" u="none" strike="noStrike" dirty="0" smtClean="0">
                          <a:effectLst/>
                        </a:rPr>
                        <a:t>enrutamiento:</a:t>
                      </a:r>
                      <a:r>
                        <a:rPr lang="es-ES" sz="11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1100" b="0" u="none" strike="noStrike" dirty="0" smtClean="0">
                          <a:effectLst/>
                        </a:rPr>
                        <a:t>a) previo a inicio de IVR o b) tras IVR y previo</a:t>
                      </a:r>
                      <a:r>
                        <a:rPr lang="es-ES" sz="1100" b="0" u="none" strike="noStrike" baseline="0" dirty="0" smtClean="0">
                          <a:effectLst/>
                        </a:rPr>
                        <a:t> a transferencia al CS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8574576"/>
                  </a:ext>
                </a:extLst>
              </a:tr>
              <a:tr h="456337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1" u="none" strike="noStrike" dirty="0">
                          <a:effectLst/>
                        </a:rPr>
                        <a:t>Pendientes en </a:t>
                      </a:r>
                      <a:r>
                        <a:rPr lang="es-ES" sz="1100" b="1" u="none" strike="noStrike" dirty="0" smtClean="0">
                          <a:effectLst/>
                        </a:rPr>
                        <a:t>buzón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6687834"/>
                  </a:ext>
                </a:extLst>
              </a:tr>
              <a:tr h="28996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1" u="none" strike="noStrike" dirty="0">
                          <a:effectLst/>
                        </a:rPr>
                        <a:t>Total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0598141"/>
                  </a:ext>
                </a:extLst>
              </a:tr>
            </a:tbl>
          </a:graphicData>
        </a:graphic>
      </p:graphicFrame>
      <p:sp>
        <p:nvSpPr>
          <p:cNvPr id="16" name="Título 1"/>
          <p:cNvSpPr txBox="1">
            <a:spLocks/>
          </p:cNvSpPr>
          <p:nvPr/>
        </p:nvSpPr>
        <p:spPr>
          <a:xfrm>
            <a:off x="2141836" y="352148"/>
            <a:ext cx="9094573" cy="599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+mn-lt"/>
              </a:rPr>
              <a:t>Total de llamadas en los 36 Centros de Salud conectados</a:t>
            </a:r>
          </a:p>
          <a:p>
            <a:r>
              <a:rPr lang="es-E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Durante el periodo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s-E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del 22/09/2022 al 16/12/2022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529835" y="2542466"/>
            <a:ext cx="545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Tipos de llamadas perdidas/abandonadas o pendientes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661067"/>
              </p:ext>
            </p:extLst>
          </p:nvPr>
        </p:nvGraphicFramePr>
        <p:xfrm>
          <a:off x="-197796" y="2645701"/>
          <a:ext cx="5353456" cy="3415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1134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69" y="141493"/>
            <a:ext cx="1648735" cy="5201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532" y="5980670"/>
            <a:ext cx="1786531" cy="85458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6469" y="1181514"/>
            <a:ext cx="1137322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/>
              <a:t>A partir de aquí, se analizan los </a:t>
            </a:r>
            <a:r>
              <a:rPr lang="es-ES" b="1" dirty="0" smtClean="0"/>
              <a:t>datos de los 36 Centros de Salud </a:t>
            </a:r>
            <a:r>
              <a:rPr lang="es-ES" dirty="0"/>
              <a:t>(</a:t>
            </a:r>
            <a:r>
              <a:rPr lang="es-ES" i="1" dirty="0"/>
              <a:t>33, siendo tres de ellos centros dobles</a:t>
            </a:r>
            <a:r>
              <a:rPr lang="es-ES" dirty="0" smtClean="0"/>
              <a:t>)</a:t>
            </a:r>
            <a:r>
              <a:rPr lang="es-ES" b="1" dirty="0" smtClean="0"/>
              <a:t> por los que ha comenzado el proyecto piloto de la IVR y buzón de transferencia de llamadas. </a:t>
            </a:r>
          </a:p>
          <a:p>
            <a:pPr algn="just">
              <a:lnSpc>
                <a:spcPct val="150000"/>
              </a:lnSpc>
            </a:pPr>
            <a:endParaRPr lang="es-ES" b="1" dirty="0"/>
          </a:p>
        </p:txBody>
      </p:sp>
      <p:sp>
        <p:nvSpPr>
          <p:cNvPr id="2" name="Rectángulo 1"/>
          <p:cNvSpPr/>
          <p:nvPr/>
        </p:nvSpPr>
        <p:spPr>
          <a:xfrm>
            <a:off x="2203835" y="108815"/>
            <a:ext cx="96055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rgbClr val="009DA0"/>
                </a:solidFill>
              </a:rPr>
              <a:t>Análisis </a:t>
            </a:r>
            <a:r>
              <a:rPr lang="es-ES" sz="2800" b="1" dirty="0" smtClean="0">
                <a:solidFill>
                  <a:srgbClr val="009DA0"/>
                </a:solidFill>
              </a:rPr>
              <a:t>de la situación de los 36 </a:t>
            </a:r>
            <a:r>
              <a:rPr lang="es-ES" sz="2800" b="1" dirty="0">
                <a:solidFill>
                  <a:srgbClr val="009DA0"/>
                </a:solidFill>
              </a:rPr>
              <a:t>C</a:t>
            </a:r>
            <a:r>
              <a:rPr lang="es-ES" sz="2800" b="1" dirty="0" smtClean="0">
                <a:solidFill>
                  <a:srgbClr val="009DA0"/>
                </a:solidFill>
              </a:rPr>
              <a:t>entros</a:t>
            </a:r>
            <a:r>
              <a:rPr lang="es-E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conectados a la IVR y portal del buzón en las mismas semanas de referencia</a:t>
            </a:r>
            <a:endParaRPr lang="es-ES" sz="2800" dirty="0"/>
          </a:p>
        </p:txBody>
      </p:sp>
      <p:sp>
        <p:nvSpPr>
          <p:cNvPr id="3" name="Rectángulo 2"/>
          <p:cNvSpPr/>
          <p:nvPr/>
        </p:nvSpPr>
        <p:spPr>
          <a:xfrm>
            <a:off x="186469" y="2174791"/>
            <a:ext cx="11373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600" dirty="0" smtClean="0"/>
              <a:t>Nota metodológica: Se trata de datos </a:t>
            </a:r>
            <a:r>
              <a:rPr lang="es-ES" sz="1600" dirty="0"/>
              <a:t>acumulados de todos los Centros de Salud en las </a:t>
            </a:r>
            <a:r>
              <a:rPr lang="es-ES" sz="1600" b="1" dirty="0"/>
              <a:t>semanas de referencia ya utilizadas </a:t>
            </a:r>
            <a:r>
              <a:rPr lang="es-ES" sz="1600" dirty="0"/>
              <a:t>(4/10/2021, 3/10/2022 y 12/12/2022) mediante la información proporcionada por la empresa </a:t>
            </a:r>
            <a:r>
              <a:rPr lang="es-ES" sz="1600" dirty="0" smtClean="0"/>
              <a:t>adjudicataria </a:t>
            </a:r>
            <a:r>
              <a:rPr lang="es-ES" sz="1600" dirty="0"/>
              <a:t>de Salud Informa (extraída el 21 de diciembre) y </a:t>
            </a:r>
            <a:r>
              <a:rPr lang="es-ES" sz="1600" dirty="0" smtClean="0"/>
              <a:t>la petición realizada </a:t>
            </a:r>
            <a:r>
              <a:rPr lang="es-ES" sz="1600" dirty="0"/>
              <a:t>a AST </a:t>
            </a:r>
            <a:r>
              <a:rPr lang="es-ES" sz="1600" dirty="0" smtClean="0"/>
              <a:t>con respecto a la semana </a:t>
            </a:r>
            <a:r>
              <a:rPr lang="es-ES" sz="1600" dirty="0"/>
              <a:t>de </a:t>
            </a:r>
            <a:r>
              <a:rPr lang="es-ES" sz="1600" dirty="0" smtClean="0"/>
              <a:t>2021.  </a:t>
            </a:r>
            <a:endParaRPr lang="es-ES" sz="1600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78584"/>
              </p:ext>
            </p:extLst>
          </p:nvPr>
        </p:nvGraphicFramePr>
        <p:xfrm>
          <a:off x="252915" y="3456495"/>
          <a:ext cx="11491725" cy="1823803"/>
        </p:xfrm>
        <a:graphic>
          <a:graphicData uri="http://schemas.openxmlformats.org/drawingml/2006/table">
            <a:tbl>
              <a:tblPr/>
              <a:tblGrid>
                <a:gridCol w="2161452">
                  <a:extLst>
                    <a:ext uri="{9D8B030D-6E8A-4147-A177-3AD203B41FA5}">
                      <a16:colId xmlns:a16="http://schemas.microsoft.com/office/drawing/2014/main" val="2104025274"/>
                    </a:ext>
                  </a:extLst>
                </a:gridCol>
                <a:gridCol w="2254471">
                  <a:extLst>
                    <a:ext uri="{9D8B030D-6E8A-4147-A177-3AD203B41FA5}">
                      <a16:colId xmlns:a16="http://schemas.microsoft.com/office/drawing/2014/main" val="4252339606"/>
                    </a:ext>
                  </a:extLst>
                </a:gridCol>
                <a:gridCol w="2143401">
                  <a:extLst>
                    <a:ext uri="{9D8B030D-6E8A-4147-A177-3AD203B41FA5}">
                      <a16:colId xmlns:a16="http://schemas.microsoft.com/office/drawing/2014/main" val="3311194729"/>
                    </a:ext>
                  </a:extLst>
                </a:gridCol>
                <a:gridCol w="2471098">
                  <a:extLst>
                    <a:ext uri="{9D8B030D-6E8A-4147-A177-3AD203B41FA5}">
                      <a16:colId xmlns:a16="http://schemas.microsoft.com/office/drawing/2014/main" val="2554624909"/>
                    </a:ext>
                  </a:extLst>
                </a:gridCol>
                <a:gridCol w="2461303">
                  <a:extLst>
                    <a:ext uri="{9D8B030D-6E8A-4147-A177-3AD203B41FA5}">
                      <a16:colId xmlns:a16="http://schemas.microsoft.com/office/drawing/2014/main" val="3386010994"/>
                    </a:ext>
                  </a:extLst>
                </a:gridCol>
              </a:tblGrid>
              <a:tr h="66105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CS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Nº Llamadas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Nº  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Atendidas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Nº  Perdidas </a:t>
                      </a: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abandonadas +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pendientes en buzón)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Perdidas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(abandonadas + pendientes en buzón)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196072"/>
                  </a:ext>
                </a:extLst>
              </a:tr>
              <a:tr h="38169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SEMANA 04/10/2021</a:t>
                      </a:r>
                      <a:r>
                        <a:rPr lang="es-E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38.707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16.293</a:t>
                      </a:r>
                      <a:endParaRPr lang="es-E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22.414</a:t>
                      </a:r>
                      <a:endParaRPr lang="es-E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  <a:endParaRPr lang="es-E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82746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SEMANA 03/10/2022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5,11%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23637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SEMANA 12/12/2022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835**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5,15%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905513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90586" y="5954841"/>
            <a:ext cx="100810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/>
              <a:t>** En la semana del 12/12/2022, el 23,6% de las 835 llamadas perdidas corresponden a los CS de </a:t>
            </a:r>
            <a:r>
              <a:rPr lang="es-ES" sz="1400" dirty="0" err="1" smtClean="0"/>
              <a:t>Valdefierro</a:t>
            </a:r>
            <a:r>
              <a:rPr lang="es-ES" sz="1400" dirty="0" smtClean="0"/>
              <a:t> y Torrero-La Paz, que son los CS que en mayor medida habían ido acumulando llamadas pendientes en Buzón. Se trata de la semana en la que DGTIU considera que ya se puede aludir a la estabilidad de herramienta, tras la puesta en marcha de los desarrollos previos.</a:t>
            </a:r>
            <a:endParaRPr lang="es-ES" sz="1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90586" y="5460916"/>
            <a:ext cx="9871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>
                <a:solidFill>
                  <a:srgbClr val="FF0000"/>
                </a:solidFill>
              </a:rPr>
              <a:t>*</a:t>
            </a:r>
            <a:r>
              <a:rPr lang="es-ES" sz="1400" dirty="0" smtClean="0"/>
              <a:t> Estos datos de llamadas </a:t>
            </a:r>
            <a:r>
              <a:rPr lang="es-ES" sz="1400" dirty="0"/>
              <a:t>(</a:t>
            </a:r>
            <a:r>
              <a:rPr lang="es-ES" sz="1400" dirty="0" smtClean="0"/>
              <a:t>semana 4/10/2021), hacen referencia exclusivamente al horario de 8 a 15 horas y no incluyen la información del CS </a:t>
            </a:r>
            <a:r>
              <a:rPr lang="es-ES" sz="1400" dirty="0" err="1" smtClean="0"/>
              <a:t>Sagasta</a:t>
            </a:r>
            <a:r>
              <a:rPr lang="es-ES" sz="1400" dirty="0" smtClean="0"/>
              <a:t>.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29071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93" y="233611"/>
            <a:ext cx="1648735" cy="5201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892" y="5879483"/>
            <a:ext cx="1715923" cy="821999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2141836" y="276980"/>
            <a:ext cx="9094573" cy="599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+mn-lt"/>
              </a:rPr>
              <a:t>Tiempos medios </a:t>
            </a:r>
            <a:r>
              <a:rPr lang="es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total de llamadas a 36 Centros de Salud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Durante el periodo del 22/09/2022 al 16/12/2022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458155" y="1123061"/>
            <a:ext cx="6325921" cy="954107"/>
          </a:xfrm>
          <a:prstGeom prst="rect">
            <a:avLst/>
          </a:prstGeom>
          <a:solidFill>
            <a:srgbClr val="009DA0"/>
          </a:solidFill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pPr algn="ctr"/>
            <a:r>
              <a:rPr lang="es-ES" sz="2000" b="1" dirty="0" smtClean="0"/>
              <a:t>Entrada de llamada a IVR</a:t>
            </a:r>
          </a:p>
          <a:p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>
            <a:off x="282102" y="2218185"/>
            <a:ext cx="3492230" cy="1196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Opción 1: “Cita automática y si esperas”. Tiempo medio llamadas atendidas mediante </a:t>
            </a:r>
            <a:r>
              <a:rPr lang="es-ES" dirty="0" err="1">
                <a:solidFill>
                  <a:schemeClr val="tx1"/>
                </a:solidFill>
              </a:rPr>
              <a:t>autocita</a:t>
            </a:r>
            <a:r>
              <a:rPr lang="es-ES" dirty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es-ES" b="1" dirty="0" smtClean="0">
                <a:solidFill>
                  <a:schemeClr val="tx1"/>
                </a:solidFill>
              </a:rPr>
              <a:t>0:27</a:t>
            </a:r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036979" y="2218185"/>
            <a:ext cx="3560323" cy="1196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r>
              <a:rPr lang="es-ES" dirty="0">
                <a:solidFill>
                  <a:schemeClr val="tx1"/>
                </a:solidFill>
              </a:rPr>
              <a:t>Opción 2: “Atendido por un operador”. Tiempo medio llamadas atendidas por el </a:t>
            </a:r>
            <a:r>
              <a:rPr lang="es-ES" dirty="0" err="1">
                <a:solidFill>
                  <a:schemeClr val="tx1"/>
                </a:solidFill>
              </a:rPr>
              <a:t>Call</a:t>
            </a:r>
            <a:r>
              <a:rPr lang="es-ES" dirty="0">
                <a:solidFill>
                  <a:schemeClr val="tx1"/>
                </a:solidFill>
              </a:rPr>
              <a:t> Center: </a:t>
            </a:r>
            <a:endParaRPr lang="es-ES" dirty="0" smtClean="0">
              <a:solidFill>
                <a:schemeClr val="tx1"/>
              </a:solidFill>
            </a:endParaRPr>
          </a:p>
          <a:p>
            <a:pPr algn="ctr"/>
            <a:r>
              <a:rPr lang="es-ES" b="1" dirty="0" smtClean="0">
                <a:solidFill>
                  <a:schemeClr val="tx1"/>
                </a:solidFill>
              </a:rPr>
              <a:t>2:47</a:t>
            </a:r>
            <a:endParaRPr lang="es-ES" b="1" dirty="0">
              <a:solidFill>
                <a:schemeClr val="tx1"/>
              </a:solidFill>
            </a:endParaRPr>
          </a:p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844659" y="2203159"/>
            <a:ext cx="3015574" cy="9194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Opción 3: 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Centro de Salud: “Esperar a ser atendido por el CS”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9503923" y="3722920"/>
            <a:ext cx="2173997" cy="19969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Llamadas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que,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el momento de extraer los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datos,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aún están 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curso</a:t>
            </a:r>
          </a:p>
          <a:p>
            <a:pPr algn="ctr"/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“Sin datos” 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7178449" y="3722920"/>
            <a:ext cx="2173997" cy="19969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Tiempo medio de las llamadas que solicitan devolución de llamada, hasta que dejan su nº telf. (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CMB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4:48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4851218" y="3722920"/>
            <a:ext cx="2173997" cy="19969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Tiempo medio de las llamadas que dejan un mensaje, hasta que deja mensaje en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buzón</a:t>
            </a:r>
          </a:p>
          <a:p>
            <a:pPr algn="ctr"/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5:41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2458155" y="3722920"/>
            <a:ext cx="2239829" cy="19969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Tiempo medio de las llamadas que finalmente son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abandonas por usuarios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esperando a ser atendidos por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CS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3:57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130924" y="3722920"/>
            <a:ext cx="2173997" cy="19969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Tiempo medio de las llamadas transferidas al CS, hasta que la llamada 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transfiere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CS</a:t>
            </a:r>
          </a:p>
          <a:p>
            <a:pPr algn="ctr"/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4:10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" name="Conector recto 29"/>
          <p:cNvCxnSpPr>
            <a:stCxn id="15" idx="2"/>
          </p:cNvCxnSpPr>
          <p:nvPr/>
        </p:nvCxnSpPr>
        <p:spPr>
          <a:xfrm>
            <a:off x="9352446" y="3122579"/>
            <a:ext cx="0" cy="389106"/>
          </a:xfrm>
          <a:prstGeom prst="line">
            <a:avLst/>
          </a:prstGeom>
          <a:ln w="12700">
            <a:solidFill>
              <a:srgbClr val="009D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1206229" y="3511685"/>
            <a:ext cx="9367737" cy="0"/>
          </a:xfrm>
          <a:prstGeom prst="line">
            <a:avLst/>
          </a:prstGeom>
          <a:ln w="12700">
            <a:solidFill>
              <a:srgbClr val="009D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10573966" y="3511685"/>
            <a:ext cx="0" cy="211235"/>
          </a:xfrm>
          <a:prstGeom prst="line">
            <a:avLst/>
          </a:prstGeom>
          <a:ln w="12700">
            <a:solidFill>
              <a:srgbClr val="009D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8197175" y="3511685"/>
            <a:ext cx="0" cy="211235"/>
          </a:xfrm>
          <a:prstGeom prst="line">
            <a:avLst/>
          </a:prstGeom>
          <a:ln w="12700">
            <a:solidFill>
              <a:srgbClr val="009D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5920902" y="3511685"/>
            <a:ext cx="0" cy="211235"/>
          </a:xfrm>
          <a:prstGeom prst="line">
            <a:avLst/>
          </a:prstGeom>
          <a:ln w="12700">
            <a:solidFill>
              <a:srgbClr val="009D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3482502" y="3511685"/>
            <a:ext cx="0" cy="211235"/>
          </a:xfrm>
          <a:prstGeom prst="line">
            <a:avLst/>
          </a:prstGeom>
          <a:ln cmpd="sng">
            <a:solidFill>
              <a:srgbClr val="009D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>
            <a:off x="1206229" y="3511685"/>
            <a:ext cx="0" cy="211235"/>
          </a:xfrm>
          <a:prstGeom prst="line">
            <a:avLst/>
          </a:prstGeom>
          <a:ln>
            <a:solidFill>
              <a:srgbClr val="009D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errar llave 1"/>
          <p:cNvSpPr/>
          <p:nvPr/>
        </p:nvSpPr>
        <p:spPr>
          <a:xfrm rot="5400000">
            <a:off x="3505262" y="3519174"/>
            <a:ext cx="185442" cy="4783509"/>
          </a:xfrm>
          <a:prstGeom prst="rightBrace">
            <a:avLst>
              <a:gd name="adj1" fmla="val 8333"/>
              <a:gd name="adj2" fmla="val 5017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2710843" y="5988381"/>
            <a:ext cx="270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1 min y 31 segundos de diferencia</a:t>
            </a:r>
            <a:endParaRPr lang="es-ES" sz="1200" dirty="0"/>
          </a:p>
        </p:txBody>
      </p:sp>
      <p:sp>
        <p:nvSpPr>
          <p:cNvPr id="28" name="Cerrar llave 27"/>
          <p:cNvSpPr/>
          <p:nvPr/>
        </p:nvSpPr>
        <p:spPr>
          <a:xfrm rot="16200000" flipH="1">
            <a:off x="4672932" y="2747082"/>
            <a:ext cx="221768" cy="7155175"/>
          </a:xfrm>
          <a:prstGeom prst="rightBrace">
            <a:avLst>
              <a:gd name="adj1" fmla="val 8333"/>
              <a:gd name="adj2" fmla="val 4940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3925242" y="6394012"/>
            <a:ext cx="1995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38 segundos de diferencia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6215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5622</TotalTime>
  <Words>3717</Words>
  <Application>Microsoft Office PowerPoint</Application>
  <PresentationFormat>Panorámica</PresentationFormat>
  <Paragraphs>731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Primer análisis: Llamadas totales y llamadas a los 17 Centros de Salud, con más de un 50% de llamadas perdidas en 2021</vt:lpstr>
      <vt:lpstr>Principales propuestas de partida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Evolución de las llamadas en 5 Centros de Salud analizados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jcoll</dc:creator>
  <cp:lastModifiedBy>Administrador</cp:lastModifiedBy>
  <cp:revision>259</cp:revision>
  <cp:lastPrinted>2023-02-17T08:03:56Z</cp:lastPrinted>
  <dcterms:created xsi:type="dcterms:W3CDTF">2022-04-09T09:26:33Z</dcterms:created>
  <dcterms:modified xsi:type="dcterms:W3CDTF">2023-03-10T08:51:47Z</dcterms:modified>
</cp:coreProperties>
</file>